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11" r:id="rId3"/>
    <p:sldId id="258" r:id="rId4"/>
    <p:sldId id="259" r:id="rId5"/>
    <p:sldId id="260" r:id="rId6"/>
    <p:sldId id="261" r:id="rId7"/>
    <p:sldId id="262" r:id="rId8"/>
    <p:sldId id="302" r:id="rId9"/>
    <p:sldId id="303" r:id="rId10"/>
    <p:sldId id="285" r:id="rId11"/>
    <p:sldId id="263" r:id="rId12"/>
    <p:sldId id="264" r:id="rId13"/>
    <p:sldId id="265" r:id="rId14"/>
    <p:sldId id="266" r:id="rId15"/>
    <p:sldId id="267" r:id="rId16"/>
    <p:sldId id="308" r:id="rId17"/>
    <p:sldId id="268" r:id="rId18"/>
    <p:sldId id="269" r:id="rId19"/>
    <p:sldId id="270" r:id="rId20"/>
    <p:sldId id="271" r:id="rId21"/>
    <p:sldId id="305" r:id="rId22"/>
    <p:sldId id="272" r:id="rId23"/>
    <p:sldId id="273" r:id="rId24"/>
    <p:sldId id="274" r:id="rId25"/>
    <p:sldId id="309" r:id="rId26"/>
    <p:sldId id="282" r:id="rId27"/>
    <p:sldId id="312" r:id="rId28"/>
    <p:sldId id="275" r:id="rId29"/>
    <p:sldId id="276" r:id="rId30"/>
    <p:sldId id="277" r:id="rId31"/>
    <p:sldId id="278" r:id="rId32"/>
    <p:sldId id="279" r:id="rId33"/>
    <p:sldId id="280" r:id="rId34"/>
    <p:sldId id="283" r:id="rId35"/>
    <p:sldId id="284" r:id="rId36"/>
    <p:sldId id="313" r:id="rId37"/>
    <p:sldId id="294" r:id="rId38"/>
    <p:sldId id="286" r:id="rId39"/>
    <p:sldId id="287" r:id="rId40"/>
    <p:sldId id="288" r:id="rId41"/>
    <p:sldId id="289" r:id="rId42"/>
    <p:sldId id="290" r:id="rId43"/>
    <p:sldId id="291" r:id="rId44"/>
    <p:sldId id="299" r:id="rId45"/>
    <p:sldId id="301" r:id="rId46"/>
    <p:sldId id="292" r:id="rId47"/>
    <p:sldId id="293" r:id="rId48"/>
    <p:sldId id="295" r:id="rId49"/>
    <p:sldId id="296" r:id="rId50"/>
    <p:sldId id="297" r:id="rId51"/>
    <p:sldId id="298" r:id="rId52"/>
    <p:sldId id="304" r:id="rId53"/>
    <p:sldId id="306" r:id="rId54"/>
    <p:sldId id="307" r:id="rId55"/>
    <p:sldId id="314" r:id="rId56"/>
    <p:sldId id="315" r:id="rId57"/>
    <p:sldId id="318" r:id="rId58"/>
    <p:sldId id="316" r:id="rId59"/>
    <p:sldId id="317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3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25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96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24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04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794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32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90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01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11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93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448F3-FF2D-45B1-AA07-CB9469948A7A}" type="datetimeFigureOut">
              <a:rPr lang="cs-CZ" smtClean="0"/>
              <a:pPr/>
              <a:t>08.10.2019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BE9E8-08E6-45C1-A7F0-E9D802412B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28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56.xml"/><Relationship Id="rId3" Type="http://schemas.openxmlformats.org/officeDocument/2006/relationships/image" Target="../media/image2.gif"/><Relationship Id="rId7" Type="http://schemas.openxmlformats.org/officeDocument/2006/relationships/slide" Target="slide36.xml"/><Relationship Id="rId12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42.xml"/><Relationship Id="rId5" Type="http://schemas.openxmlformats.org/officeDocument/2006/relationships/slide" Target="slide1.xml"/><Relationship Id="rId10" Type="http://schemas.openxmlformats.org/officeDocument/2006/relationships/slide" Target="slide57.xml"/><Relationship Id="rId4" Type="http://schemas.openxmlformats.org/officeDocument/2006/relationships/slide" Target="slide52.xml"/><Relationship Id="rId9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4.jpeg"/><Relationship Id="rId3" Type="http://schemas.openxmlformats.org/officeDocument/2006/relationships/slide" Target="slide46.xml"/><Relationship Id="rId7" Type="http://schemas.openxmlformats.org/officeDocument/2006/relationships/slide" Target="slide21.xml"/><Relationship Id="rId12" Type="http://schemas.openxmlformats.org/officeDocument/2006/relationships/slide" Target="slide5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.xml"/><Relationship Id="rId5" Type="http://schemas.openxmlformats.org/officeDocument/2006/relationships/slide" Target="slide20.xml"/><Relationship Id="rId10" Type="http://schemas.openxmlformats.org/officeDocument/2006/relationships/slide" Target="slide15.xml"/><Relationship Id="rId4" Type="http://schemas.openxmlformats.org/officeDocument/2006/relationships/slide" Target="slide54.xml"/><Relationship Id="rId9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48.xml"/><Relationship Id="rId3" Type="http://schemas.openxmlformats.org/officeDocument/2006/relationships/slide" Target="slide12.xml"/><Relationship Id="rId7" Type="http://schemas.openxmlformats.org/officeDocument/2006/relationships/slide" Target="slide40.xml"/><Relationship Id="rId12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7.xml"/><Relationship Id="rId5" Type="http://schemas.openxmlformats.org/officeDocument/2006/relationships/slide" Target="slide26.xml"/><Relationship Id="rId10" Type="http://schemas.openxmlformats.org/officeDocument/2006/relationships/slide" Target="slide13.xml"/><Relationship Id="rId4" Type="http://schemas.openxmlformats.org/officeDocument/2006/relationships/slide" Target="slide50.xml"/><Relationship Id="rId9" Type="http://schemas.openxmlformats.org/officeDocument/2006/relationships/slide" Target="slide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7.xml"/><Relationship Id="rId3" Type="http://schemas.openxmlformats.org/officeDocument/2006/relationships/slide" Target="slide49.xml"/><Relationship Id="rId7" Type="http://schemas.openxmlformats.org/officeDocument/2006/relationships/slide" Target="slide24.xml"/><Relationship Id="rId12" Type="http://schemas.openxmlformats.org/officeDocument/2006/relationships/slide" Target="slide2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slide" Target="slide6.xml"/><Relationship Id="rId5" Type="http://schemas.openxmlformats.org/officeDocument/2006/relationships/slide" Target="slide18.xml"/><Relationship Id="rId15" Type="http://schemas.openxmlformats.org/officeDocument/2006/relationships/slide" Target="slide51.xml"/><Relationship Id="rId10" Type="http://schemas.openxmlformats.org/officeDocument/2006/relationships/slide" Target="slide34.xml"/><Relationship Id="rId4" Type="http://schemas.openxmlformats.org/officeDocument/2006/relationships/slide" Target="slide55.xml"/><Relationship Id="rId9" Type="http://schemas.openxmlformats.org/officeDocument/2006/relationships/slide" Target="slide10.xml"/><Relationship Id="rId1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7" Type="http://schemas.openxmlformats.org/officeDocument/2006/relationships/slide" Target="slide1.xml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5" Type="http://schemas.openxmlformats.org/officeDocument/2006/relationships/slide" Target="slide67.xml"/><Relationship Id="rId4" Type="http://schemas.openxmlformats.org/officeDocument/2006/relationships/slide" Target="slide6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2.xml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4.xml"/><Relationship Id="rId4" Type="http://schemas.openxmlformats.org/officeDocument/2006/relationships/slide" Target="slide5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6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image" Target="../media/image3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slide" Target="slide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247"/>
            <a:ext cx="12192000" cy="91440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19" y="1586753"/>
            <a:ext cx="3333750" cy="3810000"/>
          </a:xfrm>
          <a:prstGeom prst="rect">
            <a:avLst/>
          </a:prstGeom>
        </p:spPr>
      </p:pic>
      <p:sp>
        <p:nvSpPr>
          <p:cNvPr id="8" name="Tlačítko akce: Informace 7">
            <a:hlinkClick r:id="rId4" action="ppaction://hlinksldjump" highlightClick="1"/>
          </p:cNvPr>
          <p:cNvSpPr/>
          <p:nvPr/>
        </p:nvSpPr>
        <p:spPr>
          <a:xfrm>
            <a:off x="1210614" y="5885645"/>
            <a:ext cx="813693" cy="695459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lačítko akce: Domů 8">
            <a:hlinkClick r:id="" action="ppaction://hlinkshowjump?jump=endshow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Podnadpis 2"/>
          <p:cNvSpPr txBox="1">
            <a:spLocks/>
          </p:cNvSpPr>
          <p:nvPr/>
        </p:nvSpPr>
        <p:spPr>
          <a:xfrm>
            <a:off x="1106188" y="1586753"/>
            <a:ext cx="2822624" cy="621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12" name="Podnadpis 2"/>
          <p:cNvSpPr txBox="1">
            <a:spLocks/>
          </p:cNvSpPr>
          <p:nvPr/>
        </p:nvSpPr>
        <p:spPr>
          <a:xfrm>
            <a:off x="225377" y="2980879"/>
            <a:ext cx="3097369" cy="621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Významné osobnosti</a:t>
            </a:r>
            <a:endParaRPr lang="cs-CZ" sz="2800" dirty="0"/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382407" y="4375005"/>
            <a:ext cx="3097369" cy="621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Akce v Neveklově</a:t>
            </a:r>
            <a:endParaRPr lang="cs-CZ" sz="2800" dirty="0"/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3723700" y="70521"/>
            <a:ext cx="5562189" cy="921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9600" dirty="0" smtClean="0"/>
              <a:t>Neveklov</a:t>
            </a:r>
            <a:endParaRPr lang="cs-CZ" sz="9600" dirty="0"/>
          </a:p>
        </p:txBody>
      </p:sp>
      <p:sp>
        <p:nvSpPr>
          <p:cNvPr id="15" name="Podnadpis 2">
            <a:hlinkClick r:id="rId5" action="ppaction://hlinksldjump"/>
          </p:cNvPr>
          <p:cNvSpPr txBox="1">
            <a:spLocks/>
          </p:cNvSpPr>
          <p:nvPr/>
        </p:nvSpPr>
        <p:spPr>
          <a:xfrm>
            <a:off x="8202966" y="1586753"/>
            <a:ext cx="3423436" cy="621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Památky v Neveklově</a:t>
            </a:r>
            <a:endParaRPr lang="cs-CZ" sz="2800" dirty="0"/>
          </a:p>
        </p:txBody>
      </p:sp>
      <p:sp>
        <p:nvSpPr>
          <p:cNvPr id="16" name="Podnadpis 2"/>
          <p:cNvSpPr txBox="1">
            <a:spLocks/>
          </p:cNvSpPr>
          <p:nvPr/>
        </p:nvSpPr>
        <p:spPr>
          <a:xfrm>
            <a:off x="8256431" y="2980879"/>
            <a:ext cx="3097369" cy="621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Památky v okolí</a:t>
            </a:r>
            <a:endParaRPr lang="cs-CZ" sz="2800" dirty="0"/>
          </a:p>
        </p:txBody>
      </p:sp>
      <p:sp>
        <p:nvSpPr>
          <p:cNvPr id="17" name="Podnadpis 2"/>
          <p:cNvSpPr txBox="1">
            <a:spLocks/>
          </p:cNvSpPr>
          <p:nvPr/>
        </p:nvSpPr>
        <p:spPr>
          <a:xfrm>
            <a:off x="8256431" y="4310842"/>
            <a:ext cx="3097369" cy="621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Cyklotrasy</a:t>
            </a:r>
            <a:endParaRPr lang="cs-CZ" sz="2800" dirty="0"/>
          </a:p>
        </p:txBody>
      </p:sp>
      <p:sp>
        <p:nvSpPr>
          <p:cNvPr id="3" name="Ovál 2">
            <a:hlinkClick r:id="rId6" action="ppaction://hlinksldjump"/>
          </p:cNvPr>
          <p:cNvSpPr/>
          <p:nvPr/>
        </p:nvSpPr>
        <p:spPr>
          <a:xfrm>
            <a:off x="8226405" y="1359796"/>
            <a:ext cx="3286222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hlinkClick r:id="rId7" action="ppaction://hlinksldjump"/>
          </p:cNvPr>
          <p:cNvSpPr/>
          <p:nvPr/>
        </p:nvSpPr>
        <p:spPr>
          <a:xfrm>
            <a:off x="282653" y="2965378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hlinkClick r:id="rId8" action="ppaction://hlinksldjump"/>
          </p:cNvPr>
          <p:cNvSpPr/>
          <p:nvPr/>
        </p:nvSpPr>
        <p:spPr>
          <a:xfrm>
            <a:off x="222508" y="4174172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hlinkClick r:id="rId9" action="ppaction://hlinksldjump"/>
          </p:cNvPr>
          <p:cNvSpPr/>
          <p:nvPr/>
        </p:nvSpPr>
        <p:spPr>
          <a:xfrm>
            <a:off x="8285068" y="2784938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hlinkClick r:id="rId10" action="ppaction://hlinksldjump"/>
          </p:cNvPr>
          <p:cNvSpPr/>
          <p:nvPr/>
        </p:nvSpPr>
        <p:spPr>
          <a:xfrm>
            <a:off x="8338987" y="4071059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hlinkClick r:id="rId11" action="ppaction://hlinksldjump"/>
          </p:cNvPr>
          <p:cNvSpPr/>
          <p:nvPr/>
        </p:nvSpPr>
        <p:spPr>
          <a:xfrm>
            <a:off x="282653" y="1359796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Zástupný symbol pro obsah 2"/>
          <p:cNvSpPr txBox="1">
            <a:spLocks/>
          </p:cNvSpPr>
          <p:nvPr/>
        </p:nvSpPr>
        <p:spPr>
          <a:xfrm>
            <a:off x="4484041" y="5880581"/>
            <a:ext cx="2743201" cy="152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3200" dirty="0" smtClean="0"/>
              <a:t>Akce v okolí</a:t>
            </a:r>
            <a:endParaRPr lang="cs-CZ" sz="3200" dirty="0">
              <a:hlinkClick r:id="rId12" action="ppaction://hlinksldjump"/>
            </a:endParaRPr>
          </a:p>
        </p:txBody>
      </p:sp>
      <p:sp>
        <p:nvSpPr>
          <p:cNvPr id="26" name="Ovál 25">
            <a:hlinkClick r:id="rId13" action="ppaction://hlinksldjump"/>
          </p:cNvPr>
          <p:cNvSpPr/>
          <p:nvPr/>
        </p:nvSpPr>
        <p:spPr>
          <a:xfrm>
            <a:off x="4335594" y="5655479"/>
            <a:ext cx="3040093" cy="1074774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96180" y="0"/>
            <a:ext cx="5452432" cy="1325563"/>
          </a:xfrm>
        </p:spPr>
        <p:txBody>
          <a:bodyPr/>
          <a:lstStyle/>
          <a:p>
            <a:r>
              <a:rPr lang="cs-CZ" b="1" dirty="0" smtClean="0"/>
              <a:t>Zámek Konopiště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986"/>
            <a:ext cx="7656723" cy="5742542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Zpět nebo Předchozí 5">
            <a:hlinkClick r:id="rId4" action="ppaction://hlinksldjump" highlightClick="1"/>
          </p:cNvPr>
          <p:cNvSpPr/>
          <p:nvPr/>
        </p:nvSpPr>
        <p:spPr>
          <a:xfrm>
            <a:off x="9548612" y="5885645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5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7632" y="35906"/>
            <a:ext cx="3752462" cy="1325563"/>
          </a:xfrm>
        </p:spPr>
        <p:txBody>
          <a:bodyPr/>
          <a:lstStyle/>
          <a:p>
            <a:r>
              <a:rPr lang="cs-CZ" b="1" dirty="0" smtClean="0"/>
              <a:t>Kostel Bělice</a:t>
            </a:r>
            <a:endParaRPr lang="cs-CZ" b="1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4225" y="1947095"/>
            <a:ext cx="5296011" cy="39720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1538" y="1947092"/>
            <a:ext cx="5296013" cy="397201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85549" y="1323346"/>
            <a:ext cx="37660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Kostel sv. Magdalény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První zmínka z roku 1352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O kostelu se tradují dvě pověsti</a:t>
            </a:r>
          </a:p>
          <a:p>
            <a:r>
              <a:rPr lang="cs-CZ" sz="2800" dirty="0" smtClean="0"/>
              <a:t>  „O tunelu do Jablonné“</a:t>
            </a:r>
            <a:r>
              <a:rPr lang="cs-CZ" sz="2800" dirty="0"/>
              <a:t> </a:t>
            </a:r>
            <a:r>
              <a:rPr lang="cs-CZ" sz="2800" dirty="0" smtClean="0"/>
              <a:t>        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„ O vzniku kostela“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V roce 1905 pořízeny nové varhany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070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46510" y="37278"/>
            <a:ext cx="3584510" cy="1325563"/>
          </a:xfrm>
        </p:spPr>
        <p:txBody>
          <a:bodyPr/>
          <a:lstStyle/>
          <a:p>
            <a:r>
              <a:rPr lang="cs-CZ" b="1" dirty="0" smtClean="0"/>
              <a:t>Zámek </a:t>
            </a:r>
            <a:r>
              <a:rPr lang="cs-CZ" b="1" dirty="0" err="1" smtClean="0"/>
              <a:t>Tloskov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06074" y="1265787"/>
            <a:ext cx="5326224" cy="4619857"/>
          </a:xfrm>
        </p:spPr>
        <p:txBody>
          <a:bodyPr>
            <a:normAutofit/>
          </a:bodyPr>
          <a:lstStyle/>
          <a:p>
            <a:pPr marL="342900" indent="-342900"/>
            <a:r>
              <a:rPr lang="cs-CZ" dirty="0"/>
              <a:t>Původně vodní tvrz z roku 1376</a:t>
            </a:r>
          </a:p>
          <a:p>
            <a:pPr marL="342900" indent="-342900"/>
            <a:r>
              <a:rPr lang="cs-CZ" dirty="0"/>
              <a:t>Vystřídáno mnoho majitelů, nejznámější: Adam Řepa, </a:t>
            </a:r>
            <a:r>
              <a:rPr lang="cs-CZ" dirty="0" smtClean="0"/>
              <a:t>baron </a:t>
            </a:r>
            <a:r>
              <a:rPr lang="cs-CZ" dirty="0"/>
              <a:t>Wimmer, Čeněk Daněk</a:t>
            </a:r>
          </a:p>
          <a:p>
            <a:pPr marL="342900" indent="-342900"/>
            <a:r>
              <a:rPr lang="cs-CZ" dirty="0"/>
              <a:t>Prošel mnoha přestavbami, opravami</a:t>
            </a:r>
          </a:p>
          <a:p>
            <a:pPr marL="342900" indent="-342900"/>
            <a:r>
              <a:rPr lang="cs-CZ" dirty="0"/>
              <a:t>V roce 1943 zabrán německou okupační </a:t>
            </a:r>
            <a:r>
              <a:rPr lang="cs-CZ" dirty="0" smtClean="0"/>
              <a:t>silou, </a:t>
            </a:r>
            <a:r>
              <a:rPr lang="cs-CZ" dirty="0"/>
              <a:t>po </a:t>
            </a:r>
            <a:r>
              <a:rPr lang="cs-CZ" dirty="0" err="1"/>
              <a:t>po</a:t>
            </a:r>
            <a:r>
              <a:rPr lang="cs-CZ" dirty="0"/>
              <a:t> 2. sv. </a:t>
            </a:r>
            <a:r>
              <a:rPr lang="cs-CZ" dirty="0" smtClean="0"/>
              <a:t>válce traktorová stanice, dnes CSS </a:t>
            </a:r>
            <a:endParaRPr lang="cs-CZ" dirty="0"/>
          </a:p>
          <a:p>
            <a:pPr marL="342900" indent="-342900"/>
            <a:r>
              <a:rPr lang="cs-CZ" dirty="0"/>
              <a:t>K zámku přiléhá </a:t>
            </a:r>
            <a:r>
              <a:rPr lang="cs-CZ" dirty="0" smtClean="0"/>
              <a:t>rozlehlý </a:t>
            </a:r>
            <a:r>
              <a:rPr lang="cs-CZ" dirty="0"/>
              <a:t>park</a:t>
            </a:r>
          </a:p>
          <a:p>
            <a:endParaRPr lang="cs-CZ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" y="1362841"/>
            <a:ext cx="6494044" cy="48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9073" y="-214273"/>
            <a:ext cx="10515600" cy="1325563"/>
          </a:xfrm>
        </p:spPr>
        <p:txBody>
          <a:bodyPr/>
          <a:lstStyle/>
          <a:p>
            <a:r>
              <a:rPr lang="cs-CZ" b="1" dirty="0" smtClean="0"/>
              <a:t>Zdravotní středisko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731" y="745224"/>
            <a:ext cx="6609749" cy="4957312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03852" y="1455575"/>
            <a:ext cx="4455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Adresa:</a:t>
            </a:r>
          </a:p>
          <a:p>
            <a:r>
              <a:rPr lang="cs-CZ" dirty="0" smtClean="0"/>
              <a:t>Rákosníkova 225</a:t>
            </a:r>
          </a:p>
          <a:p>
            <a:r>
              <a:rPr lang="cs-CZ" dirty="0" smtClean="0"/>
              <a:t>257 56 Neveklov</a:t>
            </a:r>
          </a:p>
          <a:p>
            <a:endParaRPr lang="cs-CZ" dirty="0"/>
          </a:p>
          <a:p>
            <a:r>
              <a:rPr lang="cs-CZ" dirty="0" smtClean="0"/>
              <a:t>V budově se nachází lékárna, dětský lékař, praktický lékař, stomatolog, ženský lékař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03853" y="4779206"/>
            <a:ext cx="3900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Otevírací doba lékárny</a:t>
            </a:r>
          </a:p>
          <a:p>
            <a:r>
              <a:rPr lang="cs-CZ" dirty="0" smtClean="0"/>
              <a:t>PO, ÚT, ČT, PÁ 7:30 – 16.00</a:t>
            </a:r>
          </a:p>
          <a:p>
            <a:r>
              <a:rPr lang="cs-CZ" dirty="0" smtClean="0"/>
              <a:t>STŘ 	        7:30 – 18:00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38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06074" y="-22034"/>
            <a:ext cx="5879841" cy="1325563"/>
          </a:xfrm>
        </p:spPr>
        <p:txBody>
          <a:bodyPr/>
          <a:lstStyle/>
          <a:p>
            <a:r>
              <a:rPr lang="cs-CZ" b="1" dirty="0" smtClean="0"/>
              <a:t>Sokolovna v Neveklově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" y="1085188"/>
            <a:ext cx="5538195" cy="4153646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412879" y="5380775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Konají se zde například hasičské plesy, Šibřinky, Mikulášské besídky, vánoční a pouťové zábavy</a:t>
            </a:r>
          </a:p>
          <a:p>
            <a:endParaRPr lang="cs-CZ" dirty="0"/>
          </a:p>
          <a:p>
            <a:r>
              <a:rPr lang="cs-CZ" dirty="0" smtClean="0"/>
              <a:t>Více na www.sokolneveklov.cz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23" y="1085188"/>
            <a:ext cx="5538195" cy="41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1246" y="196272"/>
            <a:ext cx="10515600" cy="1325563"/>
          </a:xfrm>
        </p:spPr>
        <p:txBody>
          <a:bodyPr/>
          <a:lstStyle/>
          <a:p>
            <a:r>
              <a:rPr lang="cs-CZ" b="1" dirty="0" smtClean="0"/>
              <a:t>Kostel sv. Havla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Tlačítko akce: Domů 5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21024" y="1798731"/>
            <a:ext cx="10515600" cy="4351338"/>
          </a:xfrm>
        </p:spPr>
        <p:txBody>
          <a:bodyPr/>
          <a:lstStyle/>
          <a:p>
            <a:r>
              <a:rPr lang="cs-CZ" dirty="0"/>
              <a:t>Existence sahá do 13. st</a:t>
            </a:r>
          </a:p>
          <a:p>
            <a:r>
              <a:rPr lang="cs-CZ" dirty="0"/>
              <a:t>Nachází se vedle </a:t>
            </a:r>
            <a:r>
              <a:rPr lang="cs-CZ" dirty="0" err="1"/>
              <a:t>n</a:t>
            </a:r>
            <a:r>
              <a:rPr lang="cs-CZ" dirty="0" err="1" smtClean="0"/>
              <a:t>eveklovkého</a:t>
            </a:r>
            <a:r>
              <a:rPr lang="cs-CZ" dirty="0" smtClean="0"/>
              <a:t> </a:t>
            </a:r>
            <a:r>
              <a:rPr lang="cs-CZ" dirty="0"/>
              <a:t>náměstí</a:t>
            </a:r>
          </a:p>
          <a:p>
            <a:r>
              <a:rPr lang="cs-CZ" dirty="0"/>
              <a:t>Stojí na místě první tvrze v Neveklově</a:t>
            </a:r>
          </a:p>
          <a:p>
            <a:r>
              <a:rPr lang="cs-CZ" dirty="0" smtClean="0"/>
              <a:t>Konají se zde církevní obřady, koncerty</a:t>
            </a:r>
            <a:endParaRPr lang="cs-CZ" dirty="0"/>
          </a:p>
        </p:txBody>
      </p:sp>
      <p:pic>
        <p:nvPicPr>
          <p:cNvPr id="8" name="Obrázek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5" y="5785875"/>
            <a:ext cx="925480" cy="7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5" name="Tlačítko akce: Zpět nebo Předchozí 4">
            <a:hlinkClick r:id="rId3" action="ppaction://hlinksldjump" highlightClick="1"/>
          </p:cNvPr>
          <p:cNvSpPr/>
          <p:nvPr/>
        </p:nvSpPr>
        <p:spPr>
          <a:xfrm>
            <a:off x="8194941" y="5964170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5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17" y="243939"/>
            <a:ext cx="10515600" cy="1325563"/>
          </a:xfrm>
        </p:spPr>
        <p:txBody>
          <a:bodyPr/>
          <a:lstStyle/>
          <a:p>
            <a:r>
              <a:rPr lang="cs-CZ" b="1" dirty="0" smtClean="0"/>
              <a:t>Kostel Československé církve husitské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63294" y="2136118"/>
            <a:ext cx="5396437" cy="4047327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84316" y="2207834"/>
            <a:ext cx="54615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Po roce 1920 v Neveklově založena obec Církve československé husitské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Vystavěn 1934 v </a:t>
            </a:r>
            <a:r>
              <a:rPr lang="cs-CZ" sz="2800" dirty="0"/>
              <a:t>moderním slohu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2638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Rozhledna Neštětice</a:t>
            </a:r>
            <a:endParaRPr lang="cs-CZ" b="1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4871" y="986284"/>
            <a:ext cx="5129588" cy="4351338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033610" y="1882036"/>
            <a:ext cx="61249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536 metrů nad mořem</a:t>
            </a:r>
          </a:p>
          <a:p>
            <a:r>
              <a:rPr lang="cs-CZ" dirty="0" smtClean="0"/>
              <a:t>Nachází se mezi </a:t>
            </a:r>
            <a:r>
              <a:rPr lang="cs-CZ" dirty="0" err="1" smtClean="0"/>
              <a:t>Chvojínkem</a:t>
            </a:r>
            <a:r>
              <a:rPr lang="cs-CZ" dirty="0" smtClean="0"/>
              <a:t> a Neštěticemi</a:t>
            </a:r>
          </a:p>
          <a:p>
            <a:r>
              <a:rPr lang="cs-CZ" dirty="0" smtClean="0"/>
              <a:t>Roku 1627 se zde konalo povstání místních sedláků proti svému pánovi Pavlu Michnovi z Vacínova</a:t>
            </a:r>
          </a:p>
          <a:p>
            <a:r>
              <a:rPr lang="cs-CZ" dirty="0" smtClean="0"/>
              <a:t>Rozhledna vybudována 18. srpna 1927</a:t>
            </a:r>
          </a:p>
          <a:p>
            <a:r>
              <a:rPr lang="cs-CZ" dirty="0" smtClean="0"/>
              <a:t>Volně přístupná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0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8494" y="215835"/>
            <a:ext cx="7727302" cy="1325563"/>
          </a:xfrm>
        </p:spPr>
        <p:txBody>
          <a:bodyPr/>
          <a:lstStyle/>
          <a:p>
            <a:r>
              <a:rPr lang="cs-CZ" b="1" dirty="0" smtClean="0"/>
              <a:t>Památník padlým v 1. sv. válce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88" y="1359094"/>
            <a:ext cx="5801784" cy="4351338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7365" y="2500230"/>
            <a:ext cx="5802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Památka mužům, kteří museli nastoupit do 1. sv. války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Domů se nevrátilo 48 mužů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Stojí na místě kapličky se sochou Jana Nepomuka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871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0548"/>
            <a:ext cx="12192000" cy="9144000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897038" y="2740024"/>
            <a:ext cx="2743201" cy="152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5400" dirty="0" smtClean="0"/>
              <a:t>Město</a:t>
            </a:r>
            <a:endParaRPr lang="cs-CZ" sz="5400" dirty="0">
              <a:hlinkClick r:id="rId4" action="ppaction://hlinksldjump"/>
            </a:endParaRPr>
          </a:p>
        </p:txBody>
      </p:sp>
      <p:sp>
        <p:nvSpPr>
          <p:cNvPr id="7" name="Zástupný symbol pro obsah 2">
            <a:hlinkClick r:id="rId5" action="ppaction://hlinksldjump"/>
          </p:cNvPr>
          <p:cNvSpPr txBox="1">
            <a:spLocks/>
          </p:cNvSpPr>
          <p:nvPr/>
        </p:nvSpPr>
        <p:spPr>
          <a:xfrm>
            <a:off x="6096000" y="2740024"/>
            <a:ext cx="4775200" cy="1527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5400" dirty="0" smtClean="0"/>
              <a:t>Centrum města</a:t>
            </a:r>
            <a:endParaRPr lang="cs-CZ" sz="5400" dirty="0"/>
          </a:p>
        </p:txBody>
      </p:sp>
      <p:sp>
        <p:nvSpPr>
          <p:cNvPr id="8" name="Ovál 7">
            <a:hlinkClick r:id="rId5" action="ppaction://hlinksldjump"/>
          </p:cNvPr>
          <p:cNvSpPr/>
          <p:nvPr/>
        </p:nvSpPr>
        <p:spPr>
          <a:xfrm>
            <a:off x="1380486" y="2740024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hlinkClick r:id="rId4" action="ppaction://hlinksldjump"/>
          </p:cNvPr>
          <p:cNvSpPr/>
          <p:nvPr/>
        </p:nvSpPr>
        <p:spPr>
          <a:xfrm>
            <a:off x="5302697" y="2740024"/>
            <a:ext cx="5876165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74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1831" y="208574"/>
            <a:ext cx="9089571" cy="1325563"/>
          </a:xfrm>
        </p:spPr>
        <p:txBody>
          <a:bodyPr/>
          <a:lstStyle/>
          <a:p>
            <a:r>
              <a:rPr lang="cs-CZ" b="1" dirty="0" smtClean="0"/>
              <a:t>Památník vystěhování </a:t>
            </a:r>
            <a:r>
              <a:rPr lang="cs-CZ" b="1" dirty="0" err="1" smtClean="0"/>
              <a:t>Neveklovska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1377756"/>
            <a:ext cx="5801784" cy="4351338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73477" y="1690688"/>
            <a:ext cx="5672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Umístěn ve středu náměstí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Na památku rodin, které se musely </a:t>
            </a:r>
            <a:r>
              <a:rPr lang="cs-CZ" sz="2400" dirty="0"/>
              <a:t>za okupace německou </a:t>
            </a:r>
            <a:r>
              <a:rPr lang="cs-CZ" sz="2400" dirty="0" smtClean="0"/>
              <a:t>armádou opustit svůj domov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Tvar památníku má připomínat ohryzek</a:t>
            </a:r>
          </a:p>
          <a:p>
            <a:endParaRPr lang="cs-CZ" sz="2400" dirty="0" smtClean="0"/>
          </a:p>
          <a:p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9249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07145" y="193344"/>
            <a:ext cx="3584510" cy="1325563"/>
          </a:xfrm>
        </p:spPr>
        <p:txBody>
          <a:bodyPr/>
          <a:lstStyle/>
          <a:p>
            <a:r>
              <a:rPr lang="cs-CZ" b="1" dirty="0" smtClean="0"/>
              <a:t>Morový sloup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82356" y="1465426"/>
            <a:ext cx="4874388" cy="3655790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46477" y="2063095"/>
            <a:ext cx="6375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</a:t>
            </a:r>
            <a:r>
              <a:rPr lang="cs-CZ" sz="2400" dirty="0" smtClean="0"/>
              <a:t>ystaven roku 1773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Připomíná morovou epidemii v Čechách v roce 1772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 Neveklově moru padlo za oběť 133 obyvatel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Zajímavostí jsou sluneční hodiny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971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5782" y="0"/>
            <a:ext cx="3360576" cy="1325563"/>
          </a:xfrm>
        </p:spPr>
        <p:txBody>
          <a:bodyPr/>
          <a:lstStyle/>
          <a:p>
            <a:r>
              <a:rPr lang="cs-CZ" b="1" dirty="0" smtClean="0"/>
              <a:t>Stará radnice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483" y="1005654"/>
            <a:ext cx="6301923" cy="4726442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0" y="1848714"/>
            <a:ext cx="44618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Renesanční budova vystavěna po roce 1598</a:t>
            </a:r>
          </a:p>
          <a:p>
            <a:r>
              <a:rPr lang="cs-CZ" dirty="0" smtClean="0"/>
              <a:t>1885 přestavována</a:t>
            </a:r>
          </a:p>
          <a:p>
            <a:r>
              <a:rPr lang="cs-CZ" dirty="0" smtClean="0"/>
              <a:t>V současnosti je zde kino </a:t>
            </a:r>
            <a:r>
              <a:rPr lang="cs-CZ" dirty="0"/>
              <a:t> </a:t>
            </a:r>
            <a:r>
              <a:rPr lang="cs-CZ" dirty="0" smtClean="0"/>
              <a:t>  restaurace a obchod</a:t>
            </a:r>
          </a:p>
          <a:p>
            <a:r>
              <a:rPr lang="cs-CZ" dirty="0" smtClean="0"/>
              <a:t>V minulosti v přízemí sídlil městský úřad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81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17302" y="108434"/>
            <a:ext cx="5637245" cy="1325563"/>
          </a:xfrm>
        </p:spPr>
        <p:txBody>
          <a:bodyPr/>
          <a:lstStyle/>
          <a:p>
            <a:r>
              <a:rPr lang="cs-CZ" b="1" dirty="0" smtClean="0"/>
              <a:t>Knihovna Neveklov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3321" y="1888821"/>
            <a:ext cx="3615262" cy="271144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34" y="1436913"/>
            <a:ext cx="4816463" cy="3612347"/>
          </a:xfrm>
          <a:prstGeom prst="rect">
            <a:avLst/>
          </a:prstGeom>
        </p:spPr>
      </p:pic>
      <p:sp>
        <p:nvSpPr>
          <p:cNvPr id="6" name="Tlačítko akce: Domů 5">
            <a:hlinkClick r:id="rId4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7856856" y="1436913"/>
            <a:ext cx="41765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Nachází se na náměstí                  v Neveklově</a:t>
            </a:r>
          </a:p>
          <a:p>
            <a:endParaRPr lang="cs-CZ" sz="2400" dirty="0" smtClean="0"/>
          </a:p>
          <a:p>
            <a:r>
              <a:rPr lang="cs-CZ" sz="2400" b="1" dirty="0" smtClean="0"/>
              <a:t>Otevírací doba</a:t>
            </a:r>
          </a:p>
          <a:p>
            <a:r>
              <a:rPr lang="cs-CZ" sz="2400" dirty="0" smtClean="0"/>
              <a:t>Po 7:00 – 11:00; 12:30 – 16:30</a:t>
            </a:r>
          </a:p>
          <a:p>
            <a:r>
              <a:rPr lang="cs-CZ" sz="2400" dirty="0" smtClean="0"/>
              <a:t>Út 13:00 – 15:30</a:t>
            </a:r>
          </a:p>
          <a:p>
            <a:r>
              <a:rPr lang="cs-CZ" sz="2400" dirty="0" smtClean="0"/>
              <a:t>St 7:30 – 11:00; 12:30 – 17:30,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083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1702" y="96055"/>
            <a:ext cx="3043335" cy="1325563"/>
          </a:xfrm>
        </p:spPr>
        <p:txBody>
          <a:bodyPr/>
          <a:lstStyle/>
          <a:p>
            <a:r>
              <a:rPr lang="cs-CZ" b="1" dirty="0" smtClean="0"/>
              <a:t>Křečovice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5532" y="1265788"/>
            <a:ext cx="10515600" cy="4351338"/>
          </a:xfrm>
        </p:spPr>
        <p:txBody>
          <a:bodyPr/>
          <a:lstStyle/>
          <a:p>
            <a:r>
              <a:rPr lang="cs-CZ" dirty="0" smtClean="0"/>
              <a:t>Malebná obec mezi Sedlčany a Neveklovem</a:t>
            </a:r>
          </a:p>
          <a:p>
            <a:r>
              <a:rPr lang="cs-CZ" dirty="0" smtClean="0"/>
              <a:t>Natáčel se zde film Vesničko má středisková</a:t>
            </a:r>
          </a:p>
          <a:p>
            <a:r>
              <a:rPr lang="cs-CZ" dirty="0" smtClean="0"/>
              <a:t>Do dnešních dob zůstal na vjezdu do ZD nápis „JZD </a:t>
            </a:r>
            <a:r>
              <a:rPr lang="cs-CZ" dirty="0"/>
              <a:t>M</a:t>
            </a:r>
            <a:r>
              <a:rPr lang="cs-CZ" dirty="0" smtClean="0"/>
              <a:t>ír Neveklov“</a:t>
            </a:r>
          </a:p>
          <a:p>
            <a:r>
              <a:rPr lang="cs-CZ" dirty="0" smtClean="0"/>
              <a:t>Návštěvník si může prohlédnout: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D</a:t>
            </a:r>
            <a:r>
              <a:rPr lang="cs-CZ" dirty="0" smtClean="0"/>
              <a:t>ům J. Suka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Hrob J. Suka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Sukovu mohylu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23" y="5885645"/>
            <a:ext cx="883642" cy="6954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51" y="3263742"/>
            <a:ext cx="4423148" cy="33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0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-1587"/>
            <a:ext cx="5801784" cy="4351338"/>
          </a:xfrm>
        </p:spPr>
      </p:pic>
      <p:sp>
        <p:nvSpPr>
          <p:cNvPr id="4" name="Tlačítko akce: Zpět nebo Předchozí 3">
            <a:hlinkClick r:id="rId3" action="ppaction://hlinksldjump" highlightClick="1"/>
          </p:cNvPr>
          <p:cNvSpPr/>
          <p:nvPr/>
        </p:nvSpPr>
        <p:spPr>
          <a:xfrm>
            <a:off x="10973873" y="5829233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21" y="-1587"/>
            <a:ext cx="5803900" cy="43529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669" y="4663281"/>
            <a:ext cx="2508249" cy="18811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3396" y="4663282"/>
            <a:ext cx="2508249" cy="18811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56" y="4348064"/>
            <a:ext cx="3346580" cy="25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6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9535" y="343092"/>
            <a:ext cx="10515600" cy="1325563"/>
          </a:xfrm>
        </p:spPr>
        <p:txBody>
          <a:bodyPr/>
          <a:lstStyle/>
          <a:p>
            <a:r>
              <a:rPr lang="cs-CZ" b="1" dirty="0" smtClean="0"/>
              <a:t>Farnost Neveklov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6808701" cy="4351338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1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9111" y="0"/>
            <a:ext cx="3379314" cy="1325563"/>
          </a:xfrm>
        </p:spPr>
        <p:txBody>
          <a:bodyPr/>
          <a:lstStyle/>
          <a:p>
            <a:r>
              <a:rPr lang="cs-CZ" dirty="0" smtClean="0"/>
              <a:t>Farma Skalka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5532" y="1612498"/>
            <a:ext cx="5357480" cy="4351338"/>
          </a:xfrm>
        </p:spPr>
        <p:txBody>
          <a:bodyPr/>
          <a:lstStyle/>
          <a:p>
            <a:r>
              <a:rPr lang="cs-CZ" dirty="0" smtClean="0"/>
              <a:t>Součástí Centra sociálních služeb </a:t>
            </a:r>
            <a:r>
              <a:rPr lang="cs-CZ" dirty="0" err="1" smtClean="0"/>
              <a:t>Tloskov</a:t>
            </a:r>
            <a:endParaRPr lang="cs-CZ" dirty="0" smtClean="0"/>
          </a:p>
          <a:p>
            <a:r>
              <a:rPr lang="cs-CZ" dirty="0" smtClean="0"/>
              <a:t>Chovají se zde například koně a další hospodářská zvířata</a:t>
            </a:r>
          </a:p>
          <a:p>
            <a:r>
              <a:rPr lang="cs-CZ" dirty="0" smtClean="0"/>
              <a:t>Využita k terapeutickým účelům CSS</a:t>
            </a:r>
            <a:endParaRPr lang="cs-CZ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5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35765" y="208743"/>
            <a:ext cx="4051041" cy="1325563"/>
          </a:xfrm>
        </p:spPr>
        <p:txBody>
          <a:bodyPr/>
          <a:lstStyle/>
          <a:p>
            <a:r>
              <a:rPr lang="cs-CZ" b="1" dirty="0" smtClean="0"/>
              <a:t>Zámek Radíč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5532" y="1882036"/>
            <a:ext cx="10515600" cy="4351338"/>
          </a:xfrm>
        </p:spPr>
        <p:txBody>
          <a:bodyPr/>
          <a:lstStyle/>
          <a:p>
            <a:r>
              <a:rPr lang="cs-CZ" dirty="0" smtClean="0"/>
              <a:t>První zmínka 1333</a:t>
            </a:r>
          </a:p>
          <a:p>
            <a:r>
              <a:rPr lang="cs-CZ" dirty="0" smtClean="0"/>
              <a:t>Původně gotická rytířská tvrz</a:t>
            </a:r>
          </a:p>
          <a:p>
            <a:r>
              <a:rPr lang="cs-CZ" dirty="0" smtClean="0"/>
              <a:t>1944 obsazen jednotkami SS</a:t>
            </a:r>
          </a:p>
          <a:p>
            <a:r>
              <a:rPr lang="cs-CZ" dirty="0" smtClean="0"/>
              <a:t>Turistické atrakce pro děti</a:t>
            </a:r>
          </a:p>
          <a:p>
            <a:r>
              <a:rPr lang="cs-CZ" dirty="0" smtClean="0"/>
              <a:t>Možnost ubytování</a:t>
            </a:r>
          </a:p>
          <a:p>
            <a:r>
              <a:rPr lang="cs-CZ" dirty="0" smtClean="0"/>
              <a:t>Pořádání svateb na zámku</a:t>
            </a:r>
            <a:endParaRPr lang="cs-CZ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07" y="1690688"/>
            <a:ext cx="6787399" cy="38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8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3829" y="36706"/>
            <a:ext cx="6906208" cy="1325563"/>
          </a:xfrm>
        </p:spPr>
        <p:txBody>
          <a:bodyPr/>
          <a:lstStyle/>
          <a:p>
            <a:r>
              <a:rPr lang="cs-CZ" b="1" dirty="0" smtClean="0"/>
              <a:t>Sraz Zetorů v </a:t>
            </a:r>
            <a:r>
              <a:rPr lang="cs-CZ" b="1" dirty="0" err="1" smtClean="0"/>
              <a:t>Nahorubech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3492198"/>
            <a:ext cx="5169159" cy="2911960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30629" y="1362269"/>
            <a:ext cx="3545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Obec se nachází 8 km od Neveklova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 roce 2017 obec slavila 1000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Každoročně se zde 3. květnovou neděli sjíždějí traktory Zetor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Účastní se několik desítek strojů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Následuje spanilá jízda po okolí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33" y="1362269"/>
            <a:ext cx="5623249" cy="42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46874"/>
          </a:xfrm>
        </p:spPr>
      </p:pic>
      <p:sp>
        <p:nvSpPr>
          <p:cNvPr id="5" name="Ovál 4">
            <a:hlinkClick r:id="rId3" action="ppaction://hlinksldjump"/>
          </p:cNvPr>
          <p:cNvSpPr/>
          <p:nvPr/>
        </p:nvSpPr>
        <p:spPr>
          <a:xfrm>
            <a:off x="7481247" y="160409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hlinkClick r:id="rId4" action="ppaction://hlinksldjump"/>
          </p:cNvPr>
          <p:cNvSpPr/>
          <p:nvPr/>
        </p:nvSpPr>
        <p:spPr>
          <a:xfrm>
            <a:off x="6867099" y="2358015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hlinkClick r:id="rId5" action="ppaction://hlinksldjump"/>
          </p:cNvPr>
          <p:cNvSpPr/>
          <p:nvPr/>
        </p:nvSpPr>
        <p:spPr>
          <a:xfrm>
            <a:off x="3987422" y="2445224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hlinkClick r:id="rId6" action="ppaction://hlinksldjump"/>
          </p:cNvPr>
          <p:cNvSpPr/>
          <p:nvPr/>
        </p:nvSpPr>
        <p:spPr>
          <a:xfrm>
            <a:off x="5354472" y="2320244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hlinkClick r:id="rId7" action="ppaction://hlinksldjump"/>
          </p:cNvPr>
          <p:cNvSpPr/>
          <p:nvPr/>
        </p:nvSpPr>
        <p:spPr>
          <a:xfrm>
            <a:off x="2620371" y="2661437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hlinkClick r:id="rId8" action="ppaction://hlinksldjump"/>
          </p:cNvPr>
          <p:cNvSpPr/>
          <p:nvPr/>
        </p:nvSpPr>
        <p:spPr>
          <a:xfrm>
            <a:off x="3468806" y="3314255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hlinkClick r:id="rId9" action="ppaction://hlinksldjump"/>
          </p:cNvPr>
          <p:cNvSpPr/>
          <p:nvPr/>
        </p:nvSpPr>
        <p:spPr>
          <a:xfrm>
            <a:off x="1347717" y="3218721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hlinkClick r:id="rId10" action="ppaction://hlinksldjump"/>
          </p:cNvPr>
          <p:cNvSpPr/>
          <p:nvPr/>
        </p:nvSpPr>
        <p:spPr>
          <a:xfrm>
            <a:off x="7276531" y="5829869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lačítko akce: Domů 12">
            <a:hlinkClick r:id="rId11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SouvisejÃ­cÃ­ obrÃ¡zek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99" y="2931405"/>
            <a:ext cx="407932" cy="40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848927" y="2886203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Stará radnice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770132" y="3418834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Knihovna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134765" y="2080483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Městský úřad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685963" y="565634"/>
            <a:ext cx="169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Židovská synagoga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620796" y="5665253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Kostel sv. Havla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782281" y="1568281"/>
            <a:ext cx="1696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Památník padlým v 1. sv. válce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025663" y="2360430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Morový sloup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278294" y="1661809"/>
            <a:ext cx="169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Památník vystěhování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61739" y="350368"/>
            <a:ext cx="10515600" cy="1325563"/>
          </a:xfrm>
        </p:spPr>
        <p:txBody>
          <a:bodyPr/>
          <a:lstStyle/>
          <a:p>
            <a:r>
              <a:rPr lang="cs-CZ" b="1" dirty="0" err="1" smtClean="0"/>
              <a:t>Retroautomuzem</a:t>
            </a:r>
            <a:r>
              <a:rPr lang="cs-CZ" b="1" dirty="0" smtClean="0"/>
              <a:t> </a:t>
            </a:r>
            <a:r>
              <a:rPr lang="cs-CZ" b="1" dirty="0" err="1" smtClean="0"/>
              <a:t>Strnadice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5" y="1482629"/>
            <a:ext cx="5668188" cy="31930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33" y="3079169"/>
            <a:ext cx="6505776" cy="3664921"/>
          </a:xfrm>
          <a:prstGeom prst="rect">
            <a:avLst/>
          </a:prstGeom>
        </p:spPr>
      </p:pic>
      <p:sp>
        <p:nvSpPr>
          <p:cNvPr id="6" name="Tlačítko akce: Domů 5">
            <a:hlinkClick r:id="rId4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139543" y="1482629"/>
            <a:ext cx="5784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Adresa:</a:t>
            </a:r>
          </a:p>
          <a:p>
            <a:r>
              <a:rPr lang="cs-CZ" dirty="0" err="1" smtClean="0"/>
              <a:t>Strnadice</a:t>
            </a:r>
            <a:r>
              <a:rPr lang="cs-CZ" dirty="0" smtClean="0"/>
              <a:t> 27, 257 53 Vrchotovy Janovice</a:t>
            </a:r>
          </a:p>
          <a:p>
            <a:r>
              <a:rPr lang="cs-CZ" dirty="0" smtClean="0"/>
              <a:t>www.retroautomuseum.cz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7645" y="4675709"/>
            <a:ext cx="5668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Otevírací doba:</a:t>
            </a:r>
            <a:br>
              <a:rPr lang="cs-CZ" dirty="0" smtClean="0"/>
            </a:br>
            <a:r>
              <a:rPr lang="cs-CZ" dirty="0" smtClean="0"/>
              <a:t>Leden, únor, březen a první polovina dubna</a:t>
            </a:r>
          </a:p>
          <a:p>
            <a:r>
              <a:rPr lang="cs-CZ" dirty="0"/>
              <a:t>p</a:t>
            </a:r>
            <a:r>
              <a:rPr lang="cs-CZ" dirty="0" smtClean="0"/>
              <a:t>ouze po tel. domluvě</a:t>
            </a:r>
          </a:p>
          <a:p>
            <a:r>
              <a:rPr lang="cs-CZ" dirty="0" smtClean="0"/>
              <a:t>Květen</a:t>
            </a:r>
            <a:r>
              <a:rPr lang="cs-CZ" dirty="0"/>
              <a:t> </a:t>
            </a:r>
            <a:r>
              <a:rPr lang="cs-CZ" dirty="0" smtClean="0"/>
              <a:t>– o víkendech 10:00 – 17:00</a:t>
            </a:r>
          </a:p>
          <a:p>
            <a:r>
              <a:rPr lang="cs-CZ" dirty="0" smtClean="0"/>
              <a:t>Červen, červenec, srpen, září – ÚT až NE – 10:00 – 17:00</a:t>
            </a:r>
          </a:p>
          <a:p>
            <a:r>
              <a:rPr lang="cs-CZ" dirty="0" smtClean="0"/>
              <a:t>Říjen – o víkendech – 10:00 – 17:00</a:t>
            </a:r>
          </a:p>
          <a:p>
            <a:r>
              <a:rPr lang="cs-CZ" dirty="0" smtClean="0"/>
              <a:t>Listopad, prosinec – po tel. domluvě</a:t>
            </a:r>
          </a:p>
        </p:txBody>
      </p:sp>
    </p:spTree>
    <p:extLst>
      <p:ext uri="{BB962C8B-B14F-4D97-AF65-F5344CB8AC3E}">
        <p14:creationId xmlns:p14="http://schemas.microsoft.com/office/powerpoint/2010/main" val="29207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97220" y="66545"/>
            <a:ext cx="4889240" cy="1325563"/>
          </a:xfrm>
        </p:spPr>
        <p:txBody>
          <a:bodyPr/>
          <a:lstStyle/>
          <a:p>
            <a:r>
              <a:rPr lang="cs-CZ" b="1" dirty="0" smtClean="0"/>
              <a:t>Den depa Benešov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1" y="3305495"/>
            <a:ext cx="6214221" cy="3500678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0" y="997171"/>
            <a:ext cx="4721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Jízdy výletních vlaků do Čerčan a Postupic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Více na www.posazavsky-pacifik.cz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Májové setkání v depu Benešov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Prohlídky motorových lokomotiv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Výstava modelové železnice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Zahradní železnice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Každý </a:t>
            </a:r>
            <a:r>
              <a:rPr lang="cs-CZ" dirty="0"/>
              <a:t>rok </a:t>
            </a:r>
            <a:r>
              <a:rPr lang="cs-CZ" dirty="0" smtClean="0"/>
              <a:t>- 1. 5. od 10 hodin</a:t>
            </a:r>
            <a:endParaRPr lang="cs-CZ" dirty="0"/>
          </a:p>
        </p:txBody>
      </p:sp>
      <p:pic>
        <p:nvPicPr>
          <p:cNvPr id="1026" name="Picture 2" descr="https://scontent-prg1-1.xx.fbcdn.net/v/t1.15752-9/49525837_2389357474439733_7330873815464935424_n.jpg?_nc_cat=102&amp;_nc_ht=scontent-prg1-1.xx&amp;oh=485f69c12ca6746a7f30ca8a2bcd0484&amp;oe=5CCC8B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82" y="2449872"/>
            <a:ext cx="5763199" cy="3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5796" y="-8100"/>
            <a:ext cx="7018176" cy="1325563"/>
          </a:xfrm>
        </p:spPr>
        <p:txBody>
          <a:bodyPr/>
          <a:lstStyle/>
          <a:p>
            <a:r>
              <a:rPr lang="cs-CZ" b="1" dirty="0" smtClean="0"/>
              <a:t>Obchodní akademie Neveklov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7463"/>
            <a:ext cx="5518245" cy="4138684"/>
          </a:xfrm>
        </p:spPr>
      </p:pic>
      <p:sp>
        <p:nvSpPr>
          <p:cNvPr id="6" name="Tlačítko akce: Domů 5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98580" y="1071904"/>
            <a:ext cx="53744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 smtClean="0"/>
              <a:t>Adresa </a:t>
            </a:r>
          </a:p>
          <a:p>
            <a:r>
              <a:rPr lang="cs-CZ" sz="3200" dirty="0" smtClean="0"/>
              <a:t>Školní 303, 257 56 Neveklov</a:t>
            </a:r>
          </a:p>
          <a:p>
            <a:endParaRPr lang="cs-CZ" sz="3200" dirty="0"/>
          </a:p>
          <a:p>
            <a:r>
              <a:rPr lang="cs-CZ" sz="3200" b="1" i="1" dirty="0" smtClean="0"/>
              <a:t>Studijní obory</a:t>
            </a:r>
          </a:p>
          <a:p>
            <a:r>
              <a:rPr lang="cs-CZ" sz="3200" dirty="0" smtClean="0"/>
              <a:t>Ekonomické lyceum</a:t>
            </a:r>
          </a:p>
          <a:p>
            <a:r>
              <a:rPr lang="cs-CZ" sz="3200" dirty="0" smtClean="0"/>
              <a:t>Ekonomika a podnikání</a:t>
            </a:r>
          </a:p>
          <a:p>
            <a:pPr marL="285750" indent="-285750">
              <a:buFontTx/>
              <a:buChar char="-"/>
            </a:pPr>
            <a:r>
              <a:rPr lang="cs-CZ" sz="3200" dirty="0" smtClean="0"/>
              <a:t>Sportovní management</a:t>
            </a:r>
            <a:endParaRPr lang="cs-CZ" sz="3200" dirty="0"/>
          </a:p>
          <a:p>
            <a:r>
              <a:rPr lang="cs-CZ" sz="3200" dirty="0" smtClean="0"/>
              <a:t>Obchodní akademie</a:t>
            </a:r>
          </a:p>
          <a:p>
            <a:pPr marL="285750" indent="-285750">
              <a:buFontTx/>
              <a:buChar char="-"/>
            </a:pPr>
            <a:r>
              <a:rPr lang="cs-CZ" sz="3200" dirty="0" smtClean="0"/>
              <a:t>Zaměření - cizí jazyky</a:t>
            </a:r>
          </a:p>
          <a:p>
            <a:pPr marL="285750" indent="-285750">
              <a:buFontTx/>
              <a:buChar char="-"/>
            </a:pPr>
            <a:r>
              <a:rPr lang="cs-CZ" sz="3200" dirty="0" smtClean="0"/>
              <a:t>Zaměření - informatika</a:t>
            </a:r>
          </a:p>
          <a:p>
            <a:r>
              <a:rPr lang="cs-CZ" sz="3200" dirty="0" smtClean="0"/>
              <a:t>Více na www.oaneveklov.cz</a:t>
            </a:r>
          </a:p>
        </p:txBody>
      </p:sp>
    </p:spTree>
    <p:extLst>
      <p:ext uri="{BB962C8B-B14F-4D97-AF65-F5344CB8AC3E}">
        <p14:creationId xmlns:p14="http://schemas.microsoft.com/office/powerpoint/2010/main" val="260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4404" y="322164"/>
            <a:ext cx="10515600" cy="1325563"/>
          </a:xfrm>
        </p:spPr>
        <p:txBody>
          <a:bodyPr/>
          <a:lstStyle/>
          <a:p>
            <a:r>
              <a:rPr lang="cs-CZ" b="1" dirty="0" smtClean="0"/>
              <a:t>Společenské akce v Neveklově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3613927"/>
            <a:ext cx="5301343" cy="2986423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22514" y="1753664"/>
            <a:ext cx="4721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Spolky </a:t>
            </a:r>
            <a:r>
              <a:rPr lang="cs-CZ" dirty="0" err="1" smtClean="0"/>
              <a:t>Nevenia</a:t>
            </a:r>
            <a:r>
              <a:rPr lang="cs-CZ" dirty="0" smtClean="0"/>
              <a:t> a YMCA pořádají v Neveklově každoročně několik akcí</a:t>
            </a:r>
          </a:p>
          <a:p>
            <a:endParaRPr lang="cs-CZ" dirty="0"/>
          </a:p>
          <a:p>
            <a:r>
              <a:rPr lang="cs-CZ" dirty="0" smtClean="0"/>
              <a:t>Dětský den v městském parku Neveklov</a:t>
            </a:r>
          </a:p>
          <a:p>
            <a:r>
              <a:rPr lang="cs-CZ" dirty="0" smtClean="0"/>
              <a:t>Vánoční trhy a Velikonoční trhy na náměstí Neveklova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711031" cy="321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9092" y="223319"/>
            <a:ext cx="4928118" cy="1325563"/>
          </a:xfrm>
        </p:spPr>
        <p:txBody>
          <a:bodyPr/>
          <a:lstStyle/>
          <a:p>
            <a:r>
              <a:rPr lang="cs-CZ" b="1" dirty="0" smtClean="0"/>
              <a:t>Skládka </a:t>
            </a:r>
            <a:r>
              <a:rPr lang="cs-CZ" b="1" dirty="0" err="1" smtClean="0"/>
              <a:t>Přibyšice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4307"/>
            <a:ext cx="5801784" cy="4351338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979298" y="1548882"/>
            <a:ext cx="47399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Provozovatel: Technické služby Benešov s. r. 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Zřízena třídící linka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Vytříděný odpad je využit  pro další výrobu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Vystavěna linka na zpracování bioodpadu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646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8967" y="98108"/>
            <a:ext cx="10515600" cy="1325563"/>
          </a:xfrm>
        </p:spPr>
        <p:txBody>
          <a:bodyPr/>
          <a:lstStyle/>
          <a:p>
            <a:r>
              <a:rPr lang="cs-CZ" b="1" dirty="0" smtClean="0"/>
              <a:t>Letecký den v Nesvačilech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8" y="1161341"/>
            <a:ext cx="5089083" cy="38168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08" y="1161341"/>
            <a:ext cx="5096854" cy="3822640"/>
          </a:xfrm>
          <a:prstGeom prst="rect">
            <a:avLst/>
          </a:prstGeom>
        </p:spPr>
      </p:pic>
      <p:sp>
        <p:nvSpPr>
          <p:cNvPr id="6" name="Tlačítko akce: Domů 5">
            <a:hlinkClick r:id="rId4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97158" y="5355771"/>
            <a:ext cx="8266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Letiště se nachází u Bystřice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Konají se zde modelářské dny a nepravidelně Letecký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Lety balónem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36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9704" y="299023"/>
            <a:ext cx="5132942" cy="1325563"/>
          </a:xfrm>
        </p:spPr>
        <p:txBody>
          <a:bodyPr/>
          <a:lstStyle/>
          <a:p>
            <a:r>
              <a:rPr lang="cs-CZ" b="1" dirty="0" smtClean="0"/>
              <a:t>Významné osobnosti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74086" y="2199275"/>
            <a:ext cx="2202455" cy="524516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Jan Heřman</a:t>
            </a:r>
            <a:endParaRPr lang="cs-CZ" dirty="0"/>
          </a:p>
        </p:txBody>
      </p:sp>
      <p:sp>
        <p:nvSpPr>
          <p:cNvPr id="4" name="Ovál 3">
            <a:hlinkClick r:id="rId2" action="ppaction://hlinksldjump"/>
          </p:cNvPr>
          <p:cNvSpPr/>
          <p:nvPr/>
        </p:nvSpPr>
        <p:spPr>
          <a:xfrm>
            <a:off x="1590113" y="2031062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lačítko akce: Domů 6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115142" y="2199275"/>
            <a:ext cx="2202455" cy="524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Jan Kubelík</a:t>
            </a:r>
            <a:endParaRPr lang="cs-CZ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5129618" y="4874513"/>
            <a:ext cx="2202455" cy="524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Josef Suk</a:t>
            </a:r>
            <a:endParaRPr lang="cs-CZ" dirty="0"/>
          </a:p>
        </p:txBody>
      </p:sp>
      <p:sp>
        <p:nvSpPr>
          <p:cNvPr id="12" name="Ovál 11">
            <a:hlinkClick r:id="rId4" action="ppaction://hlinksldjump"/>
          </p:cNvPr>
          <p:cNvSpPr/>
          <p:nvPr/>
        </p:nvSpPr>
        <p:spPr>
          <a:xfrm>
            <a:off x="7443310" y="2031062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hlinkClick r:id="rId5" action="ppaction://hlinksldjump"/>
          </p:cNvPr>
          <p:cNvSpPr/>
          <p:nvPr/>
        </p:nvSpPr>
        <p:spPr>
          <a:xfrm>
            <a:off x="4337729" y="4706300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0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1319" y="-141277"/>
            <a:ext cx="10515600" cy="1325563"/>
          </a:xfrm>
        </p:spPr>
        <p:txBody>
          <a:bodyPr/>
          <a:lstStyle/>
          <a:p>
            <a:r>
              <a:rPr lang="cs-CZ" b="1" dirty="0" smtClean="0"/>
              <a:t>Jan Heřman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19" y="1027906"/>
            <a:ext cx="5801784" cy="4351338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10548" y="888091"/>
            <a:ext cx="473995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31. 8. 1886 – 30. 9. 1946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Narodil se v Neveklově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Pocházel z chudé rodiny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Interpretace skladem od L. van Beethovena,          J. S. Bacha, J. Suka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Ocenění Národní umělec (1946)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Na jeho počest pojmenováno náměstí v Neveklově (náměstí Jana Heřmana)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92679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6890" y="-110169"/>
            <a:ext cx="3986211" cy="1325563"/>
          </a:xfrm>
        </p:spPr>
        <p:txBody>
          <a:bodyPr/>
          <a:lstStyle/>
          <a:p>
            <a:r>
              <a:rPr lang="cs-CZ" b="1" dirty="0" smtClean="0"/>
              <a:t>Josef Suk (starší)</a:t>
            </a:r>
            <a:endParaRPr lang="cs-CZ" b="1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3191" y="1573620"/>
            <a:ext cx="4352925" cy="3264693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8497" y="1573620"/>
            <a:ext cx="4352926" cy="326469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2973" y="1325563"/>
            <a:ext cx="4739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4. 1. 1874 – 29. 5. 1935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Český skladatel, houslista a pedagog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1885 – 1892 studium na pražské konzervatoři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V Křečovicích, odkud pocházel, možnost prohlédnutí rodného domu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9335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17834" y="170552"/>
            <a:ext cx="3260075" cy="1325563"/>
          </a:xfrm>
        </p:spPr>
        <p:txBody>
          <a:bodyPr/>
          <a:lstStyle/>
          <a:p>
            <a:r>
              <a:rPr lang="cs-CZ" b="1" dirty="0" smtClean="0"/>
              <a:t>Jan Kubelík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7783" y="1882264"/>
            <a:ext cx="4352925" cy="3264693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85192" y="1690687"/>
            <a:ext cx="4739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5. 7. 1880 – 5. 12 1940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Český hudebník, houslista a hudební skladatel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Získal zlatou medaili </a:t>
            </a:r>
            <a:r>
              <a:rPr lang="cs-CZ" sz="3200" dirty="0" err="1" smtClean="0"/>
              <a:t>Royal</a:t>
            </a:r>
            <a:r>
              <a:rPr lang="cs-CZ" sz="3200" dirty="0" smtClean="0"/>
              <a:t> </a:t>
            </a:r>
            <a:r>
              <a:rPr lang="cs-CZ" sz="3200" dirty="0" err="1" smtClean="0"/>
              <a:t>Phillharmonic</a:t>
            </a:r>
            <a:r>
              <a:rPr lang="cs-CZ" sz="3200" dirty="0" smtClean="0"/>
              <a:t> Society (1902)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78 koncertů v 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Památník se nachází před sokolovnou v Neveklově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2390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38"/>
            <a:ext cx="9616801" cy="6858000"/>
          </a:xfrm>
        </p:spPr>
      </p:pic>
      <p:sp>
        <p:nvSpPr>
          <p:cNvPr id="5" name="Ovál 4">
            <a:hlinkClick r:id="rId3" action="ppaction://hlinksldjump"/>
          </p:cNvPr>
          <p:cNvSpPr/>
          <p:nvPr/>
        </p:nvSpPr>
        <p:spPr>
          <a:xfrm>
            <a:off x="2552132" y="1281256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hlinkClick r:id="rId4" action="ppaction://hlinksldjump"/>
          </p:cNvPr>
          <p:cNvSpPr/>
          <p:nvPr/>
        </p:nvSpPr>
        <p:spPr>
          <a:xfrm>
            <a:off x="3603009" y="4258102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hlinkClick r:id="rId5" action="ppaction://hlinksldjump"/>
          </p:cNvPr>
          <p:cNvSpPr/>
          <p:nvPr/>
        </p:nvSpPr>
        <p:spPr>
          <a:xfrm>
            <a:off x="4148918" y="4271750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hlinkClick r:id="rId6" action="ppaction://hlinksldjump"/>
          </p:cNvPr>
          <p:cNvSpPr/>
          <p:nvPr/>
        </p:nvSpPr>
        <p:spPr>
          <a:xfrm>
            <a:off x="4808399" y="2769679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hlinkClick r:id="rId7" action="ppaction://hlinksldjump"/>
          </p:cNvPr>
          <p:cNvSpPr/>
          <p:nvPr/>
        </p:nvSpPr>
        <p:spPr>
          <a:xfrm>
            <a:off x="4302863" y="2686975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hlinkClick r:id="rId8" action="ppaction://hlinksldjump"/>
          </p:cNvPr>
          <p:cNvSpPr/>
          <p:nvPr/>
        </p:nvSpPr>
        <p:spPr>
          <a:xfrm>
            <a:off x="5891284" y="3429000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hlinkClick r:id="rId9" action="ppaction://hlinksldjump"/>
          </p:cNvPr>
          <p:cNvSpPr/>
          <p:nvPr/>
        </p:nvSpPr>
        <p:spPr>
          <a:xfrm>
            <a:off x="5481852" y="2891691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hlinkClick r:id="rId10" action="ppaction://hlinksldjump"/>
          </p:cNvPr>
          <p:cNvSpPr/>
          <p:nvPr/>
        </p:nvSpPr>
        <p:spPr>
          <a:xfrm>
            <a:off x="5481852" y="4141351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hlinkClick r:id="rId11" action="ppaction://hlinksldjump"/>
          </p:cNvPr>
          <p:cNvSpPr/>
          <p:nvPr/>
        </p:nvSpPr>
        <p:spPr>
          <a:xfrm>
            <a:off x="1192800" y="2974395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lačítko akce: Domů 13">
            <a:hlinkClick r:id="rId1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hlinkClick r:id="rId13" action="ppaction://hlinksldjump"/>
          </p:cNvPr>
          <p:cNvSpPr/>
          <p:nvPr/>
        </p:nvSpPr>
        <p:spPr>
          <a:xfrm>
            <a:off x="5891284" y="4667534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010032" y="1737191"/>
            <a:ext cx="169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Zámek </a:t>
            </a:r>
            <a:r>
              <a:rPr lang="cs-CZ" dirty="0" err="1" smtClean="0">
                <a:solidFill>
                  <a:schemeClr val="bg1"/>
                </a:solidFill>
              </a:rPr>
              <a:t>Tloskov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CSS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66058" y="2531426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Farma Skalka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454365" y="1996535"/>
            <a:ext cx="169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Základní škola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J. Kubelíka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906797" y="2732793"/>
            <a:ext cx="229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Kostel církve husitské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247143" y="3265214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Sokolovna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780473" y="3966309"/>
            <a:ext cx="218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Zdravotní středisko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269808" y="5174262"/>
            <a:ext cx="195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Hasičská zbrojnice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780289" y="3548224"/>
            <a:ext cx="169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Kaplička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 Neveklově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9901" y="4616903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Farnost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4866240" y="2460606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OA Neveklov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6130" y="182786"/>
            <a:ext cx="10515600" cy="1325563"/>
          </a:xfrm>
        </p:spPr>
        <p:txBody>
          <a:bodyPr/>
          <a:lstStyle/>
          <a:p>
            <a:r>
              <a:rPr lang="cs-CZ" b="1" dirty="0" smtClean="0"/>
              <a:t>Základní škola Jana Kubelíka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47" y="1340433"/>
            <a:ext cx="5801784" cy="4351338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67951" y="1340433"/>
            <a:ext cx="5411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Vystavěna jako náhrada za škody při II. sv. válce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Nachází se zde velká aula, kde se konají </a:t>
            </a:r>
            <a:r>
              <a:rPr lang="cs-CZ" sz="2800" dirty="0"/>
              <a:t>koncerty (Podblanický </a:t>
            </a:r>
            <a:r>
              <a:rPr lang="cs-CZ" sz="2800" dirty="0" smtClean="0"/>
              <a:t>podzim), společenské akce, divadelní představení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Moderně vybavená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4938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4077" y="0"/>
            <a:ext cx="10515600" cy="1325563"/>
          </a:xfrm>
        </p:spPr>
        <p:txBody>
          <a:bodyPr/>
          <a:lstStyle/>
          <a:p>
            <a:r>
              <a:rPr lang="cs-CZ" b="1" dirty="0" smtClean="0"/>
              <a:t>Pohledy na Neveklov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111"/>
            <a:ext cx="5801784" cy="4351338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35" y="130311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6400" y="50499"/>
            <a:ext cx="10515600" cy="1325563"/>
          </a:xfrm>
        </p:spPr>
        <p:txBody>
          <a:bodyPr/>
          <a:lstStyle/>
          <a:p>
            <a:r>
              <a:rPr lang="cs-CZ" b="1" dirty="0" smtClean="0"/>
              <a:t>Historie Neveklova před II. sv. válkou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5532" y="1274782"/>
            <a:ext cx="10515600" cy="4351338"/>
          </a:xfrm>
        </p:spPr>
        <p:txBody>
          <a:bodyPr/>
          <a:lstStyle/>
          <a:p>
            <a:r>
              <a:rPr lang="cs-CZ" dirty="0" smtClean="0"/>
              <a:t>11. května 1940 poslední koncert hudebního </a:t>
            </a:r>
            <a:r>
              <a:rPr lang="cs-CZ" dirty="0" err="1" smtClean="0"/>
              <a:t>virtuoza</a:t>
            </a:r>
            <a:r>
              <a:rPr lang="cs-CZ" dirty="0" smtClean="0"/>
              <a:t> Jana Kubelíka</a:t>
            </a:r>
          </a:p>
          <a:p>
            <a:r>
              <a:rPr lang="cs-CZ" dirty="0" smtClean="0"/>
              <a:t>Neveklov byl rozmanitý na obchody a řemeslníky</a:t>
            </a:r>
          </a:p>
          <a:p>
            <a:r>
              <a:rPr lang="cs-CZ" dirty="0" smtClean="0"/>
              <a:t>Například zde byla četnická stanice se svým vlastním žalářem </a:t>
            </a:r>
          </a:p>
          <a:p>
            <a:endParaRPr lang="cs-CZ" dirty="0"/>
          </a:p>
        </p:txBody>
      </p:sp>
      <p:sp>
        <p:nvSpPr>
          <p:cNvPr id="4" name="Tlačítko akce: Domů 3">
            <a:hlinkClick r:id="" action="ppaction://hlinkshowjump?jump=firstslide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1" y="2693709"/>
            <a:ext cx="4769971" cy="3191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18" y="2829027"/>
            <a:ext cx="4630124" cy="2932411"/>
          </a:xfrm>
          <a:prstGeom prst="rect">
            <a:avLst/>
          </a:prstGeom>
        </p:spPr>
      </p:pic>
      <p:sp>
        <p:nvSpPr>
          <p:cNvPr id="7" name="Tlačítko akce: Dopředu nebo Další 6">
            <a:hlinkClick r:id="rId4" action="ppaction://hlinksldjump" highlightClick="1"/>
          </p:cNvPr>
          <p:cNvSpPr/>
          <p:nvPr/>
        </p:nvSpPr>
        <p:spPr>
          <a:xfrm>
            <a:off x="9453092" y="5885645"/>
            <a:ext cx="739463" cy="6970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6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Historie Neveklova během II. sv. války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Vysídlení </a:t>
            </a:r>
            <a:r>
              <a:rPr lang="cs-CZ" dirty="0" err="1" smtClean="0"/>
              <a:t>Neveklovska</a:t>
            </a:r>
            <a:r>
              <a:rPr lang="cs-CZ" dirty="0" smtClean="0"/>
              <a:t> a Sedlčanska v letech 1942 až 1944</a:t>
            </a:r>
          </a:p>
          <a:p>
            <a:r>
              <a:rPr lang="cs-CZ" dirty="0" smtClean="0"/>
              <a:t>Vystěhování probíhalo v pěti etapách</a:t>
            </a:r>
          </a:p>
          <a:p>
            <a:r>
              <a:rPr lang="cs-CZ" dirty="0" smtClean="0"/>
              <a:t>Zasáhlo okolo 30 000 lidí</a:t>
            </a:r>
          </a:p>
          <a:p>
            <a:r>
              <a:rPr lang="cs-CZ" dirty="0" smtClean="0"/>
              <a:t>Bylo plánováno úplné vystěhování obyvatel Benešovska a Sedlčanska</a:t>
            </a:r>
          </a:p>
          <a:p>
            <a:r>
              <a:rPr lang="cs-CZ" dirty="0" smtClean="0"/>
              <a:t>Výcvikový tábor pro jednotky SS</a:t>
            </a:r>
          </a:p>
          <a:p>
            <a:pPr marL="0" indent="0">
              <a:buNone/>
            </a:pPr>
            <a:r>
              <a:rPr lang="cs-CZ" i="1" dirty="0" smtClean="0"/>
              <a:t>  „SS-</a:t>
            </a:r>
            <a:r>
              <a:rPr lang="cs-CZ" i="1" dirty="0" err="1" smtClean="0"/>
              <a:t>Truppenübungsplatz</a:t>
            </a:r>
            <a:r>
              <a:rPr lang="cs-CZ" i="1" dirty="0" smtClean="0"/>
              <a:t> </a:t>
            </a:r>
            <a:r>
              <a:rPr lang="cs-CZ" i="1" dirty="0" err="1" smtClean="0"/>
              <a:t>Beneschau</a:t>
            </a:r>
            <a:r>
              <a:rPr lang="cs-CZ" i="1" dirty="0" smtClean="0"/>
              <a:t>“</a:t>
            </a:r>
          </a:p>
          <a:p>
            <a:endParaRPr lang="cs-CZ" dirty="0"/>
          </a:p>
        </p:txBody>
      </p:sp>
      <p:sp>
        <p:nvSpPr>
          <p:cNvPr id="4" name="Tlačítko akce: Domů 3">
            <a:hlinkClick r:id="" action="ppaction://hlinkshowjump?jump=firstslide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lačítko akce: Dopředu nebo Další 6">
            <a:hlinkClick r:id="rId2" action="ppaction://hlinksldjump" highlightClick="1"/>
          </p:cNvPr>
          <p:cNvSpPr/>
          <p:nvPr/>
        </p:nvSpPr>
        <p:spPr>
          <a:xfrm>
            <a:off x="9453092" y="5885645"/>
            <a:ext cx="739463" cy="6970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Zpět nebo Předchozí 5">
            <a:hlinkClick r:id="rId3" action="ppaction://hlinksldjump" highlightClick="1"/>
          </p:cNvPr>
          <p:cNvSpPr/>
          <p:nvPr/>
        </p:nvSpPr>
        <p:spPr>
          <a:xfrm>
            <a:off x="8474299" y="5885645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8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cs-CZ" b="1" dirty="0"/>
              <a:t>Historie Neveklova během II. sv. války</a:t>
            </a:r>
          </a:p>
        </p:txBody>
      </p:sp>
      <p:sp>
        <p:nvSpPr>
          <p:cNvPr id="4" name="Tlačítko akce: Domů 3">
            <a:hlinkClick r:id="" action="ppaction://hlinkshowjump?jump=firstslide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lačítko akce: Zpět nebo Předchozí 6">
            <a:hlinkClick r:id="rId2" action="ppaction://hlinksldjump" highlightClick="1"/>
          </p:cNvPr>
          <p:cNvSpPr/>
          <p:nvPr/>
        </p:nvSpPr>
        <p:spPr>
          <a:xfrm>
            <a:off x="8474299" y="5885645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Dopředu nebo Další 7">
            <a:hlinkClick r:id="rId3" action="ppaction://hlinksldjump" highlightClick="1"/>
          </p:cNvPr>
          <p:cNvSpPr/>
          <p:nvPr/>
        </p:nvSpPr>
        <p:spPr>
          <a:xfrm>
            <a:off x="9453092" y="5885645"/>
            <a:ext cx="739463" cy="6970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22" y="1325563"/>
            <a:ext cx="6334319" cy="40084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3" y="1254044"/>
            <a:ext cx="5434390" cy="40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1099" y="-25642"/>
            <a:ext cx="10515600" cy="1325563"/>
          </a:xfrm>
        </p:spPr>
        <p:txBody>
          <a:bodyPr/>
          <a:lstStyle/>
          <a:p>
            <a:r>
              <a:rPr lang="cs-CZ" b="1" dirty="0"/>
              <a:t>Historie Neveklova </a:t>
            </a:r>
            <a:r>
              <a:rPr lang="cs-CZ" b="1" dirty="0" smtClean="0"/>
              <a:t>po II. sv. válce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35964"/>
            <a:ext cx="4982547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Návrat do mnohdy zničených domovů</a:t>
            </a:r>
          </a:p>
          <a:p>
            <a:r>
              <a:rPr lang="cs-CZ" dirty="0" smtClean="0"/>
              <a:t>Ve většině případů byl návrat nebezpečný – munice v budovách, miny</a:t>
            </a:r>
          </a:p>
          <a:p>
            <a:r>
              <a:rPr lang="cs-CZ" dirty="0" smtClean="0"/>
              <a:t>Krajina byla zamořena nevybuchlou municí</a:t>
            </a:r>
          </a:p>
          <a:p>
            <a:r>
              <a:rPr lang="cs-CZ" dirty="0" smtClean="0"/>
              <a:t>Orání půdy bylo velmi nebezpečné</a:t>
            </a:r>
            <a:endParaRPr lang="cs-CZ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lačítko akce: Zpět nebo Předchozí 4">
            <a:hlinkClick r:id="rId3" action="ppaction://hlinksldjump" highlightClick="1"/>
          </p:cNvPr>
          <p:cNvSpPr/>
          <p:nvPr/>
        </p:nvSpPr>
        <p:spPr>
          <a:xfrm>
            <a:off x="9548612" y="5885644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34" y="1167684"/>
            <a:ext cx="6483663" cy="46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9315" y="107880"/>
            <a:ext cx="10515600" cy="1325563"/>
          </a:xfrm>
        </p:spPr>
        <p:txBody>
          <a:bodyPr/>
          <a:lstStyle/>
          <a:p>
            <a:r>
              <a:rPr lang="cs-CZ" b="1" dirty="0" smtClean="0"/>
              <a:t>Židovská synagoga v Neveklově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28" y="1332579"/>
            <a:ext cx="5801784" cy="4351338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70889" y="1534307"/>
            <a:ext cx="49825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Postavena 1670 – 1680</a:t>
            </a:r>
          </a:p>
          <a:p>
            <a:r>
              <a:rPr lang="cs-CZ" dirty="0" smtClean="0"/>
              <a:t>1730 vyhořela</a:t>
            </a:r>
          </a:p>
          <a:p>
            <a:r>
              <a:rPr lang="cs-CZ" dirty="0" smtClean="0"/>
              <a:t>Obnovena v barokním slohu</a:t>
            </a:r>
          </a:p>
          <a:p>
            <a:r>
              <a:rPr lang="cs-CZ" dirty="0" smtClean="0"/>
              <a:t>Poslední rekonstrukce 1910</a:t>
            </a:r>
          </a:p>
          <a:p>
            <a:r>
              <a:rPr lang="cs-CZ" dirty="0" smtClean="0"/>
              <a:t>Po válce sloužila jako skladiště pro JZD</a:t>
            </a:r>
          </a:p>
          <a:p>
            <a:r>
              <a:rPr lang="cs-CZ" dirty="0" smtClean="0"/>
              <a:t>Nyní je pod památkovou ochranou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788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3659" y="59519"/>
            <a:ext cx="9645203" cy="1325563"/>
          </a:xfrm>
        </p:spPr>
        <p:txBody>
          <a:bodyPr/>
          <a:lstStyle/>
          <a:p>
            <a:r>
              <a:rPr lang="cs-CZ" b="1" dirty="0" smtClean="0"/>
              <a:t>Trapistický klášter Naší Paní nad Vltavou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32" y="1017061"/>
            <a:ext cx="6373932" cy="4780449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61257" y="2024493"/>
            <a:ext cx="49825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 roce 2007 přišel z Itálie řád trapistek</a:t>
            </a:r>
          </a:p>
          <a:p>
            <a:r>
              <a:rPr lang="cs-CZ" dirty="0" smtClean="0"/>
              <a:t>Vyrábějí se zde některé potraviny podle tradičních italských receptů</a:t>
            </a:r>
          </a:p>
          <a:p>
            <a:r>
              <a:rPr lang="cs-CZ" dirty="0" smtClean="0"/>
              <a:t>Malý obchod s produkty z tohoto i jiných klášterů</a:t>
            </a:r>
          </a:p>
          <a:p>
            <a:r>
              <a:rPr lang="cs-CZ" dirty="0" smtClean="0"/>
              <a:t>Dům pro hosty pro poutníky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86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7738" y="85206"/>
            <a:ext cx="6962192" cy="1325563"/>
          </a:xfrm>
        </p:spPr>
        <p:txBody>
          <a:bodyPr/>
          <a:lstStyle/>
          <a:p>
            <a:r>
              <a:rPr lang="cs-CZ" b="1" dirty="0" smtClean="0"/>
              <a:t>Hasičská zbrojnice Neveklov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34" y="1410769"/>
            <a:ext cx="5382208" cy="4036656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769"/>
            <a:ext cx="5382208" cy="40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7792" y="192724"/>
            <a:ext cx="10515600" cy="1325563"/>
          </a:xfrm>
        </p:spPr>
        <p:txBody>
          <a:bodyPr/>
          <a:lstStyle/>
          <a:p>
            <a:r>
              <a:rPr lang="cs-CZ" b="1" dirty="0" smtClean="0"/>
              <a:t>Rozhledna Drahoušek u Osečan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0333" y="1965519"/>
            <a:ext cx="3746820" cy="281011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40" y="1497166"/>
            <a:ext cx="4995760" cy="3746820"/>
          </a:xfrm>
          <a:prstGeom prst="rect">
            <a:avLst/>
          </a:prstGeom>
        </p:spPr>
      </p:pic>
      <p:sp>
        <p:nvSpPr>
          <p:cNvPr id="6" name="Tlačítko akce: Domů 5">
            <a:hlinkClick r:id="rId4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-1" y="1754155"/>
            <a:ext cx="38712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Nachází se nedaleko od Křečovic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Parkování asi 650 metrů od rozhledny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Krásný výhled na Sedlčansko a </a:t>
            </a:r>
            <a:r>
              <a:rPr lang="cs-CZ" sz="2800" dirty="0" err="1" smtClean="0"/>
              <a:t>Neveklovsko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0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96"/>
            <a:ext cx="9616801" cy="6858000"/>
          </a:xfrm>
        </p:spPr>
      </p:pic>
      <p:sp>
        <p:nvSpPr>
          <p:cNvPr id="5" name="Ovál 4">
            <a:hlinkClick r:id="rId3" action="ppaction://hlinksldjump"/>
          </p:cNvPr>
          <p:cNvSpPr/>
          <p:nvPr/>
        </p:nvSpPr>
        <p:spPr>
          <a:xfrm>
            <a:off x="838200" y="5143572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hlinkClick r:id="rId4" action="ppaction://hlinksldjump"/>
          </p:cNvPr>
          <p:cNvSpPr/>
          <p:nvPr/>
        </p:nvSpPr>
        <p:spPr>
          <a:xfrm>
            <a:off x="2242051" y="365125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hlinkClick r:id="rId5" action="ppaction://hlinksldjump"/>
          </p:cNvPr>
          <p:cNvSpPr/>
          <p:nvPr/>
        </p:nvSpPr>
        <p:spPr>
          <a:xfrm>
            <a:off x="6096000" y="3019568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hlinkClick r:id="rId6" action="ppaction://hlinksldjump"/>
          </p:cNvPr>
          <p:cNvSpPr/>
          <p:nvPr/>
        </p:nvSpPr>
        <p:spPr>
          <a:xfrm>
            <a:off x="5686568" y="6071619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hlinkClick r:id="rId7" action="ppaction://hlinksldjump"/>
          </p:cNvPr>
          <p:cNvSpPr/>
          <p:nvPr/>
        </p:nvSpPr>
        <p:spPr>
          <a:xfrm>
            <a:off x="2856201" y="4611310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hlinkClick r:id="rId8" action="ppaction://hlinksldjump"/>
          </p:cNvPr>
          <p:cNvSpPr/>
          <p:nvPr/>
        </p:nvSpPr>
        <p:spPr>
          <a:xfrm>
            <a:off x="8074765" y="2540310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hlinkClick r:id="rId9" action="ppaction://hlinksldjump"/>
          </p:cNvPr>
          <p:cNvSpPr/>
          <p:nvPr/>
        </p:nvSpPr>
        <p:spPr>
          <a:xfrm>
            <a:off x="9213784" y="1851097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hlinkClick r:id="rId10" action="ppaction://hlinksldjump"/>
          </p:cNvPr>
          <p:cNvSpPr/>
          <p:nvPr/>
        </p:nvSpPr>
        <p:spPr>
          <a:xfrm>
            <a:off x="7242252" y="2077921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hlinkClick r:id="rId11" action="ppaction://hlinksldjump"/>
          </p:cNvPr>
          <p:cNvSpPr/>
          <p:nvPr/>
        </p:nvSpPr>
        <p:spPr>
          <a:xfrm>
            <a:off x="1502513" y="1485972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hlinkClick r:id="rId12" action="ppaction://hlinksldjump"/>
          </p:cNvPr>
          <p:cNvSpPr/>
          <p:nvPr/>
        </p:nvSpPr>
        <p:spPr>
          <a:xfrm>
            <a:off x="2695999" y="2404601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hlinkClick r:id="rId13" action="ppaction://hlinksldjump"/>
          </p:cNvPr>
          <p:cNvSpPr/>
          <p:nvPr/>
        </p:nvSpPr>
        <p:spPr>
          <a:xfrm>
            <a:off x="1707229" y="3560432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lačítko akce: Domů 15">
            <a:hlinkClick r:id="rId14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hlinkClick r:id="rId15" action="ppaction://hlinksldjump"/>
          </p:cNvPr>
          <p:cNvSpPr/>
          <p:nvPr/>
        </p:nvSpPr>
        <p:spPr>
          <a:xfrm>
            <a:off x="5680152" y="2946283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4216879" y="5370899"/>
            <a:ext cx="1872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 smtClean="0">
                <a:solidFill>
                  <a:schemeClr val="bg1"/>
                </a:solidFill>
              </a:rPr>
              <a:t>Retroautomuzem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Strnadice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172367" y="2901786"/>
            <a:ext cx="96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Kožlí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475372" y="1453832"/>
            <a:ext cx="169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Skládka </a:t>
            </a:r>
            <a:r>
              <a:rPr lang="cs-CZ" dirty="0" err="1" smtClean="0">
                <a:solidFill>
                  <a:schemeClr val="bg1"/>
                </a:solidFill>
              </a:rPr>
              <a:t>Přibyšice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99134" y="5516313"/>
            <a:ext cx="169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Rozhledna Osečany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105409" y="3649317"/>
            <a:ext cx="169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Trapistický klášter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256933" y="2071562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Zámek Radíč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931947" y="1479187"/>
            <a:ext cx="223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Jablonná nad Vltavou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8462135" y="1561501"/>
            <a:ext cx="169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Konopiště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641185" y="223592"/>
            <a:ext cx="169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Slapská přehrada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4419482" y="2513614"/>
            <a:ext cx="195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Kostel </a:t>
            </a:r>
            <a:r>
              <a:rPr lang="cs-CZ" dirty="0" err="1" smtClean="0">
                <a:solidFill>
                  <a:schemeClr val="bg1"/>
                </a:solidFill>
              </a:rPr>
              <a:t>Chvojínek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162183" y="3464651"/>
            <a:ext cx="216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Rozhledna Neštětice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2692" y="365125"/>
            <a:ext cx="5506616" cy="1325563"/>
          </a:xfrm>
        </p:spPr>
        <p:txBody>
          <a:bodyPr/>
          <a:lstStyle/>
          <a:p>
            <a:r>
              <a:rPr lang="cs-CZ" b="1" dirty="0" smtClean="0"/>
              <a:t>Kaplička v Neveklově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9129" y="2234804"/>
            <a:ext cx="4352925" cy="3264693"/>
          </a:xfr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35902" y="1978090"/>
            <a:ext cx="46653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Nachází se na rozcestí cest do Sedlčan, Benešova a Prahy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V roce 2004 byla provedena celková rekonstrukce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785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22575" y="-20089"/>
            <a:ext cx="4256314" cy="1325563"/>
          </a:xfrm>
        </p:spPr>
        <p:txBody>
          <a:bodyPr/>
          <a:lstStyle/>
          <a:p>
            <a:r>
              <a:rPr lang="cs-CZ" b="1" dirty="0" smtClean="0"/>
              <a:t>Kostel sv. Václava</a:t>
            </a:r>
            <a:endParaRPr lang="cs-CZ" b="1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83" y="1001479"/>
            <a:ext cx="6422264" cy="4816698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95223" y="1756633"/>
            <a:ext cx="4759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Zasvěcený sv. Václavu</a:t>
            </a:r>
          </a:p>
          <a:p>
            <a:r>
              <a:rPr lang="cs-CZ" sz="3200" dirty="0" smtClean="0"/>
              <a:t>Vesnice </a:t>
            </a:r>
            <a:r>
              <a:rPr lang="cs-CZ" sz="3200" dirty="0" err="1" smtClean="0"/>
              <a:t>Chvojínek</a:t>
            </a:r>
            <a:endParaRPr lang="cs-CZ" sz="3200" dirty="0" smtClean="0"/>
          </a:p>
          <a:p>
            <a:r>
              <a:rPr lang="cs-CZ" sz="3200" dirty="0" smtClean="0"/>
              <a:t>Zde byl točen film Kytice</a:t>
            </a:r>
          </a:p>
          <a:p>
            <a:r>
              <a:rPr lang="cs-CZ" sz="3200" dirty="0" smtClean="0"/>
              <a:t>Vystavěn v gotickém stylu koncem 13. 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43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Informace o Neveklově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Starosta: Ladislav </a:t>
            </a:r>
            <a:r>
              <a:rPr lang="cs-CZ" dirty="0" err="1" smtClean="0"/>
              <a:t>Trumpich</a:t>
            </a:r>
            <a:endParaRPr lang="cs-CZ" dirty="0" smtClean="0"/>
          </a:p>
          <a:p>
            <a:r>
              <a:rPr lang="cs-CZ" dirty="0" smtClean="0"/>
              <a:t>www.neveklov.cz</a:t>
            </a:r>
          </a:p>
          <a:p>
            <a:r>
              <a:rPr lang="cs-CZ" dirty="0" smtClean="0"/>
              <a:t>Počet obyvatel 2 593 (k roku 2016)</a:t>
            </a:r>
          </a:p>
          <a:p>
            <a:r>
              <a:rPr lang="cs-CZ" dirty="0" smtClean="0"/>
              <a:t>Vzdálen 12 km od Benešova</a:t>
            </a:r>
          </a:p>
          <a:p>
            <a:r>
              <a:rPr lang="cs-CZ" dirty="0" smtClean="0"/>
              <a:t>Katastrální rozloha 5445 ha</a:t>
            </a:r>
          </a:p>
          <a:p>
            <a:endParaRPr lang="cs-CZ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91" y="1230507"/>
            <a:ext cx="33337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4077" y="0"/>
            <a:ext cx="10515600" cy="1325563"/>
          </a:xfrm>
        </p:spPr>
        <p:txBody>
          <a:bodyPr/>
          <a:lstStyle/>
          <a:p>
            <a:r>
              <a:rPr lang="cs-CZ" b="1" dirty="0" smtClean="0"/>
              <a:t>Infocentrum Neveklov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95979" y="1700668"/>
            <a:ext cx="10515600" cy="4351338"/>
          </a:xfrm>
        </p:spPr>
        <p:txBody>
          <a:bodyPr/>
          <a:lstStyle/>
          <a:p>
            <a:r>
              <a:rPr lang="cs-CZ" dirty="0" smtClean="0"/>
              <a:t>Náměstí Jana Heřmana 333</a:t>
            </a:r>
          </a:p>
          <a:p>
            <a:endParaRPr lang="cs-CZ" dirty="0"/>
          </a:p>
          <a:p>
            <a:r>
              <a:rPr lang="cs-CZ" dirty="0" smtClean="0"/>
              <a:t>Otevírací doba v sezóně: červenec, srpen</a:t>
            </a:r>
          </a:p>
          <a:p>
            <a:r>
              <a:rPr lang="cs-CZ" dirty="0" smtClean="0"/>
              <a:t>PO, ÚT-PÁ 8:00 – 11:30	12:00 -16:30</a:t>
            </a:r>
          </a:p>
          <a:p>
            <a:r>
              <a:rPr lang="cs-CZ" dirty="0" smtClean="0"/>
              <a:t>SO 9:00 – 15:00 NE zavřeno</a:t>
            </a:r>
          </a:p>
          <a:p>
            <a:r>
              <a:rPr lang="cs-CZ" dirty="0" smtClean="0"/>
              <a:t>Otevírací doba mimo sezónu: září – červen</a:t>
            </a:r>
          </a:p>
          <a:p>
            <a:r>
              <a:rPr lang="cs-CZ" dirty="0" smtClean="0"/>
              <a:t>PO, ST 7:45 – 11:30 12:00 – 16:45</a:t>
            </a:r>
          </a:p>
          <a:p>
            <a:r>
              <a:rPr lang="cs-CZ" dirty="0" smtClean="0"/>
              <a:t>ÚT ČT, PÁ 7:45 – 11:30 12:00 – 15:45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2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4" y="457199"/>
            <a:ext cx="1525231" cy="152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7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2274" y="197174"/>
            <a:ext cx="6010469" cy="1325563"/>
          </a:xfrm>
        </p:spPr>
        <p:txBody>
          <a:bodyPr/>
          <a:lstStyle/>
          <a:p>
            <a:r>
              <a:rPr lang="cs-CZ" b="1" dirty="0" smtClean="0"/>
              <a:t>Městský úřad Neveklov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87" y="1303110"/>
            <a:ext cx="5801784" cy="4351338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73224" y="2052735"/>
            <a:ext cx="58636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     </a:t>
            </a:r>
            <a:r>
              <a:rPr lang="cs-CZ" sz="2000" b="1" i="1" dirty="0" smtClean="0"/>
              <a:t>Adresa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Městský úřad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Náměstí Jana Heřmana 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257 56 Neveklov</a:t>
            </a:r>
          </a:p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dirty="0" smtClean="0"/>
              <a:t>     </a:t>
            </a:r>
            <a:r>
              <a:rPr lang="cs-CZ" sz="2000" b="1" i="1" dirty="0" smtClean="0"/>
              <a:t>Oddělení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Matrika, stavební úřad, životní prostřední, mzdy, opatrovnictví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83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0378" y="0"/>
            <a:ext cx="5165993" cy="1325563"/>
          </a:xfrm>
        </p:spPr>
        <p:txBody>
          <a:bodyPr/>
          <a:lstStyle/>
          <a:p>
            <a:r>
              <a:rPr lang="cs-CZ" b="1" dirty="0" smtClean="0"/>
              <a:t>Slapská přehrada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19802"/>
            <a:ext cx="5337110" cy="4351338"/>
          </a:xfrm>
        </p:spPr>
        <p:txBody>
          <a:bodyPr/>
          <a:lstStyle/>
          <a:p>
            <a:r>
              <a:rPr lang="cs-CZ" dirty="0" smtClean="0"/>
              <a:t>Vystavěna v letech 1949 – 1955</a:t>
            </a:r>
          </a:p>
          <a:p>
            <a:r>
              <a:rPr lang="cs-CZ" dirty="0" smtClean="0"/>
              <a:t>Hloubka 58 m</a:t>
            </a:r>
          </a:p>
          <a:p>
            <a:r>
              <a:rPr lang="cs-CZ" dirty="0" smtClean="0"/>
              <a:t>Vodní elektrárna Slapy</a:t>
            </a:r>
          </a:p>
          <a:p>
            <a:r>
              <a:rPr lang="cs-CZ" dirty="0" smtClean="0"/>
              <a:t>Nainstalovány 3 Kaplanovy turbíny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54" y="1101685"/>
            <a:ext cx="6692448" cy="3767770"/>
          </a:xfrm>
          <a:prstGeom prst="rect">
            <a:avLst/>
          </a:prstGeom>
        </p:spPr>
      </p:pic>
      <p:sp>
        <p:nvSpPr>
          <p:cNvPr id="5" name="Tlačítko akce: Domů 4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31213" y="285874"/>
            <a:ext cx="3133842" cy="1325563"/>
          </a:xfrm>
        </p:spPr>
        <p:txBody>
          <a:bodyPr/>
          <a:lstStyle/>
          <a:p>
            <a:r>
              <a:rPr lang="cs-CZ" b="1" dirty="0"/>
              <a:t>A</a:t>
            </a:r>
            <a:r>
              <a:rPr lang="cs-CZ" b="1" dirty="0" smtClean="0"/>
              <a:t>kce v okolí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5318" y="2407684"/>
            <a:ext cx="3094821" cy="631136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Den depa Benešov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0234" y="4378803"/>
            <a:ext cx="3094821" cy="63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Zetor </a:t>
            </a:r>
            <a:r>
              <a:rPr lang="cs-CZ" dirty="0" err="1" smtClean="0"/>
              <a:t>Nahoruby</a:t>
            </a:r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7613573" y="2407684"/>
            <a:ext cx="3094821" cy="631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Letecký den Nesvačily</a:t>
            </a:r>
            <a:endParaRPr lang="cs-CZ" dirty="0"/>
          </a:p>
        </p:txBody>
      </p:sp>
      <p:sp>
        <p:nvSpPr>
          <p:cNvPr id="7" name="Ovál 6">
            <a:hlinkClick r:id="rId2" action="ppaction://hlinksldjump"/>
          </p:cNvPr>
          <p:cNvSpPr/>
          <p:nvPr/>
        </p:nvSpPr>
        <p:spPr>
          <a:xfrm>
            <a:off x="805862" y="2177878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hlinkClick r:id="rId3" action="ppaction://hlinksldjump"/>
          </p:cNvPr>
          <p:cNvSpPr/>
          <p:nvPr/>
        </p:nvSpPr>
        <p:spPr>
          <a:xfrm>
            <a:off x="7558845" y="2140753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hlinkClick r:id="rId4" action="ppaction://hlinksldjump"/>
          </p:cNvPr>
          <p:cNvSpPr/>
          <p:nvPr/>
        </p:nvSpPr>
        <p:spPr>
          <a:xfrm>
            <a:off x="4330547" y="4148997"/>
            <a:ext cx="3040093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lačítko akce: Domů 9">
            <a:hlinkClick r:id="rId5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0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220378" y="1"/>
            <a:ext cx="5165993" cy="819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Cyklotrasy</a:t>
            </a:r>
            <a:endParaRPr lang="cs-CZ" b="1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258291" y="3328835"/>
            <a:ext cx="7090165" cy="63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 smtClean="0"/>
              <a:t>Neveklov – Křečovice - Osečany</a:t>
            </a:r>
            <a:endParaRPr lang="cs-CZ" sz="24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676401" y="2266492"/>
            <a:ext cx="10515599" cy="877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Neveklov – </a:t>
            </a:r>
            <a:r>
              <a:rPr lang="cs-CZ" sz="2400" dirty="0" err="1" smtClean="0"/>
              <a:t>Stranný</a:t>
            </a:r>
            <a:r>
              <a:rPr lang="cs-CZ" sz="2400" dirty="0" smtClean="0"/>
              <a:t> - Bělice - </a:t>
            </a:r>
            <a:r>
              <a:rPr lang="cs-CZ" sz="2400" dirty="0" err="1" smtClean="0"/>
              <a:t>Blaženice</a:t>
            </a:r>
            <a:r>
              <a:rPr lang="cs-CZ" sz="2400" dirty="0" smtClean="0"/>
              <a:t> - </a:t>
            </a:r>
            <a:r>
              <a:rPr lang="cs-CZ" sz="2400" dirty="0" err="1" smtClean="0"/>
              <a:t>Všetice</a:t>
            </a:r>
            <a:r>
              <a:rPr lang="cs-CZ" sz="2400" dirty="0" smtClean="0"/>
              <a:t> - Neveklov</a:t>
            </a:r>
            <a:endParaRPr lang="cs-CZ" sz="24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154469" y="1250264"/>
            <a:ext cx="7090165" cy="631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Neveklov – Tisem – </a:t>
            </a:r>
            <a:r>
              <a:rPr lang="cs-CZ" dirty="0" err="1" smtClean="0"/>
              <a:t>Neštětická</a:t>
            </a:r>
            <a:r>
              <a:rPr lang="cs-CZ" dirty="0" smtClean="0"/>
              <a:t> rozhledna - Neveklov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258290" y="4331855"/>
            <a:ext cx="7090165" cy="63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 smtClean="0"/>
              <a:t>Neveklov – Křečovice - Neveklov</a:t>
            </a:r>
            <a:endParaRPr lang="cs-CZ" sz="2400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767516" y="5594514"/>
            <a:ext cx="7864070" cy="631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Neveklov – </a:t>
            </a:r>
            <a:r>
              <a:rPr lang="cs-CZ" dirty="0" err="1" smtClean="0"/>
              <a:t>Spolí</a:t>
            </a:r>
            <a:r>
              <a:rPr lang="cs-CZ" dirty="0" smtClean="0"/>
              <a:t> – Strážovice – Hořetice – </a:t>
            </a:r>
            <a:r>
              <a:rPr lang="cs-CZ" dirty="0" err="1" smtClean="0"/>
              <a:t>Vráce</a:t>
            </a:r>
            <a:r>
              <a:rPr lang="cs-CZ" dirty="0" smtClean="0"/>
              <a:t>  - Neveklov</a:t>
            </a:r>
            <a:endParaRPr lang="cs-CZ" dirty="0"/>
          </a:p>
        </p:txBody>
      </p:sp>
      <p:sp>
        <p:nvSpPr>
          <p:cNvPr id="11" name="Ovál 10">
            <a:hlinkClick r:id="rId2" action="ppaction://hlinksldjump"/>
          </p:cNvPr>
          <p:cNvSpPr/>
          <p:nvPr/>
        </p:nvSpPr>
        <p:spPr>
          <a:xfrm>
            <a:off x="1596778" y="2081093"/>
            <a:ext cx="7647856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hlinkClick r:id="rId3" action="ppaction://hlinksldjump"/>
          </p:cNvPr>
          <p:cNvSpPr/>
          <p:nvPr/>
        </p:nvSpPr>
        <p:spPr>
          <a:xfrm>
            <a:off x="1596778" y="1042641"/>
            <a:ext cx="7647856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hlinkClick r:id="rId4" action="ppaction://hlinksldjump"/>
          </p:cNvPr>
          <p:cNvSpPr/>
          <p:nvPr/>
        </p:nvSpPr>
        <p:spPr>
          <a:xfrm>
            <a:off x="1596778" y="3143087"/>
            <a:ext cx="7647856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hlinkClick r:id="rId5" action="ppaction://hlinksldjump"/>
          </p:cNvPr>
          <p:cNvSpPr/>
          <p:nvPr/>
        </p:nvSpPr>
        <p:spPr>
          <a:xfrm>
            <a:off x="1596778" y="4227005"/>
            <a:ext cx="7647856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hlinkClick r:id="rId6" action="ppaction://hlinksldjump"/>
          </p:cNvPr>
          <p:cNvSpPr/>
          <p:nvPr/>
        </p:nvSpPr>
        <p:spPr>
          <a:xfrm>
            <a:off x="1596778" y="5334875"/>
            <a:ext cx="7647856" cy="860942"/>
          </a:xfrm>
          <a:prstGeom prst="ellipse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lačítko akce: Domů 15">
            <a:hlinkClick r:id="rId7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1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/>
          <p:cNvSpPr txBox="1">
            <a:spLocks/>
          </p:cNvSpPr>
          <p:nvPr/>
        </p:nvSpPr>
        <p:spPr>
          <a:xfrm>
            <a:off x="1" y="0"/>
            <a:ext cx="2575195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Při využití světle modré trasy přes obec Neštětice – délka 8,8 km</a:t>
            </a:r>
          </a:p>
          <a:p>
            <a:r>
              <a:rPr lang="cs-CZ" dirty="0" smtClean="0"/>
              <a:t>Při jízdě po okružní cestě po červené trase - celkem délka 13,7 km</a:t>
            </a:r>
          </a:p>
          <a:p>
            <a:r>
              <a:rPr lang="cs-CZ" dirty="0" smtClean="0"/>
              <a:t>Doporučená zastávka: Rozhledna Neštětice </a:t>
            </a:r>
          </a:p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07" y="0"/>
            <a:ext cx="9623893" cy="6858000"/>
          </a:xfrm>
        </p:spPr>
      </p:pic>
      <p:sp>
        <p:nvSpPr>
          <p:cNvPr id="9" name="Tlačítko akce: Domů 8">
            <a:hlinkClick r:id="rId3" action="ppaction://hlinksldjump" highlightClick="1"/>
          </p:cNvPr>
          <p:cNvSpPr/>
          <p:nvPr/>
        </p:nvSpPr>
        <p:spPr>
          <a:xfrm>
            <a:off x="11142435" y="5546880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299984" y="2047114"/>
            <a:ext cx="216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Rozhledna Neštětice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Ovál 10">
            <a:hlinkClick r:id="rId4" action="ppaction://hlinksldjump"/>
          </p:cNvPr>
          <p:cNvSpPr/>
          <p:nvPr/>
        </p:nvSpPr>
        <p:spPr>
          <a:xfrm>
            <a:off x="7107165" y="2482144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2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6942" y="754250"/>
            <a:ext cx="5129588" cy="4351338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 smtClean="0"/>
              <a:t>Rozhledna Neštětice</a:t>
            </a:r>
            <a:endParaRPr lang="cs-CZ" b="1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033610" y="1882036"/>
            <a:ext cx="61249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536 metrů nad mořem</a:t>
            </a:r>
          </a:p>
          <a:p>
            <a:r>
              <a:rPr lang="cs-CZ" dirty="0" smtClean="0"/>
              <a:t>Nachází se mezi </a:t>
            </a:r>
            <a:r>
              <a:rPr lang="cs-CZ" dirty="0" err="1" smtClean="0"/>
              <a:t>Chvojínkem</a:t>
            </a:r>
            <a:r>
              <a:rPr lang="cs-CZ" dirty="0" smtClean="0"/>
              <a:t> a Neštěticemi</a:t>
            </a:r>
          </a:p>
          <a:p>
            <a:r>
              <a:rPr lang="cs-CZ" dirty="0" smtClean="0"/>
              <a:t>Roku 1627 se zde konalo povstání místních sedláků proti svému pánovi Pavlu Michnovi z Vacínova</a:t>
            </a:r>
          </a:p>
          <a:p>
            <a:r>
              <a:rPr lang="cs-CZ" dirty="0" smtClean="0"/>
              <a:t>Rozhledna vybudována 18. srpna 1927</a:t>
            </a:r>
          </a:p>
          <a:p>
            <a:r>
              <a:rPr lang="cs-CZ" dirty="0" smtClean="0"/>
              <a:t>Volně přístupná</a:t>
            </a:r>
            <a:endParaRPr lang="cs-CZ" dirty="0"/>
          </a:p>
        </p:txBody>
      </p:sp>
      <p:sp>
        <p:nvSpPr>
          <p:cNvPr id="7" name="Tlačítko akce: Zpět nebo Předchozí 6">
            <a:hlinkClick r:id="rId3" action="ppaction://hlinksldjump" highlightClick="1"/>
          </p:cNvPr>
          <p:cNvSpPr/>
          <p:nvPr/>
        </p:nvSpPr>
        <p:spPr>
          <a:xfrm>
            <a:off x="10927552" y="5885644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4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8576" y="144006"/>
            <a:ext cx="10515600" cy="1325563"/>
          </a:xfrm>
        </p:spPr>
        <p:txBody>
          <a:bodyPr/>
          <a:lstStyle/>
          <a:p>
            <a:r>
              <a:rPr lang="cs-CZ" b="1" dirty="0" smtClean="0"/>
              <a:t>Zámek Jablonná nad Vltavou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22151" y="1645882"/>
            <a:ext cx="6492025" cy="4351338"/>
          </a:xfrm>
        </p:spPr>
        <p:txBody>
          <a:bodyPr/>
          <a:lstStyle/>
          <a:p>
            <a:pPr marL="457200" indent="-457200"/>
            <a:r>
              <a:rPr lang="cs-CZ" dirty="0"/>
              <a:t>První zmínka z roku 1318</a:t>
            </a:r>
          </a:p>
          <a:p>
            <a:pPr marL="457200" indent="-457200"/>
            <a:r>
              <a:rPr lang="cs-CZ" dirty="0" smtClean="0"/>
              <a:t>V blízkosti </a:t>
            </a:r>
            <a:r>
              <a:rPr lang="cs-CZ" dirty="0"/>
              <a:t>Slapské přehrady</a:t>
            </a:r>
          </a:p>
          <a:p>
            <a:pPr marL="457200" indent="-457200"/>
            <a:r>
              <a:rPr lang="cs-CZ" dirty="0"/>
              <a:t>Nyní expozice klasického nábytku</a:t>
            </a:r>
          </a:p>
          <a:p>
            <a:pPr marL="457200" indent="-457200"/>
            <a:r>
              <a:rPr lang="cs-CZ" dirty="0"/>
              <a:t>Kulturní památka ČR</a:t>
            </a:r>
          </a:p>
          <a:p>
            <a:pPr marL="457200" indent="-457200"/>
            <a:r>
              <a:rPr lang="cs-CZ" dirty="0"/>
              <a:t>Přilehlý zámecký park</a:t>
            </a:r>
          </a:p>
          <a:p>
            <a:pPr marL="457200" indent="-457200"/>
            <a:r>
              <a:rPr lang="cs-CZ" dirty="0" smtClean="0"/>
              <a:t>Žádaný </a:t>
            </a:r>
            <a:r>
              <a:rPr lang="cs-CZ" dirty="0"/>
              <a:t>turistický cíl</a:t>
            </a:r>
          </a:p>
          <a:p>
            <a:pPr marL="457200" indent="-457200"/>
            <a:r>
              <a:rPr lang="cs-CZ" dirty="0"/>
              <a:t>Svatební obřady a prohlídky</a:t>
            </a:r>
          </a:p>
          <a:p>
            <a:endParaRPr lang="cs-CZ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293256"/>
            <a:ext cx="6271952" cy="47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1" y="0"/>
            <a:ext cx="2575195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Délka trasy      - 14,5 km</a:t>
            </a:r>
          </a:p>
          <a:p>
            <a:r>
              <a:rPr lang="cs-CZ" dirty="0" smtClean="0"/>
              <a:t>Začátek v Neveklově, dále přes obec </a:t>
            </a:r>
            <a:r>
              <a:rPr lang="cs-CZ" dirty="0" err="1" smtClean="0"/>
              <a:t>Stranný</a:t>
            </a:r>
            <a:r>
              <a:rPr lang="cs-CZ" dirty="0" smtClean="0"/>
              <a:t>, Bělice, </a:t>
            </a:r>
            <a:r>
              <a:rPr lang="cs-CZ" dirty="0" err="1" smtClean="0"/>
              <a:t>Blaženice</a:t>
            </a:r>
            <a:r>
              <a:rPr lang="cs-CZ" dirty="0" smtClean="0"/>
              <a:t>, </a:t>
            </a:r>
            <a:r>
              <a:rPr lang="cs-CZ" dirty="0" err="1" smtClean="0"/>
              <a:t>Všetice</a:t>
            </a:r>
            <a:endParaRPr lang="cs-CZ" dirty="0" smtClean="0"/>
          </a:p>
          <a:p>
            <a:r>
              <a:rPr lang="cs-CZ" dirty="0" smtClean="0"/>
              <a:t>Doporučená zastávka: zámek Jablonná nad Vltavou, </a:t>
            </a:r>
            <a:r>
              <a:rPr lang="cs-CZ" dirty="0"/>
              <a:t>k</a:t>
            </a:r>
            <a:r>
              <a:rPr lang="cs-CZ" dirty="0" smtClean="0"/>
              <a:t>ostel Bělice </a:t>
            </a:r>
          </a:p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07" y="0"/>
            <a:ext cx="9623893" cy="6858000"/>
          </a:xfrm>
        </p:spPr>
      </p:pic>
      <p:sp>
        <p:nvSpPr>
          <p:cNvPr id="11" name="Tlačítko akce: Domů 10">
            <a:hlinkClick r:id="rId3" action="ppaction://hlinksldjump" highlightClick="1"/>
          </p:cNvPr>
          <p:cNvSpPr/>
          <p:nvPr/>
        </p:nvSpPr>
        <p:spPr>
          <a:xfrm>
            <a:off x="11149488" y="5569440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89348" y="3779158"/>
            <a:ext cx="84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Bělice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Ovál 12">
            <a:hlinkClick r:id="rId4" action="ppaction://hlinksldjump"/>
          </p:cNvPr>
          <p:cNvSpPr/>
          <p:nvPr/>
        </p:nvSpPr>
        <p:spPr>
          <a:xfrm>
            <a:off x="4106893" y="4148490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2589450" y="1202081"/>
            <a:ext cx="2160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Zámek Jablonná nad Vltavou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Ovál 14">
            <a:hlinkClick r:id="rId5" action="ppaction://hlinksldjump"/>
          </p:cNvPr>
          <p:cNvSpPr/>
          <p:nvPr/>
        </p:nvSpPr>
        <p:spPr>
          <a:xfrm>
            <a:off x="2641589" y="1956989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5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7632" y="35906"/>
            <a:ext cx="3752462" cy="1325563"/>
          </a:xfrm>
        </p:spPr>
        <p:txBody>
          <a:bodyPr/>
          <a:lstStyle/>
          <a:p>
            <a:r>
              <a:rPr lang="cs-CZ" b="1" dirty="0" smtClean="0"/>
              <a:t>Kostel Bělice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4225" y="1947095"/>
            <a:ext cx="5296011" cy="39720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1538" y="1947092"/>
            <a:ext cx="5296013" cy="397201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85549" y="1323346"/>
            <a:ext cx="37660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Kostel sv. Magdalény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První zmínka z roku 1352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O kostelu panují dvě pověsti</a:t>
            </a:r>
          </a:p>
          <a:p>
            <a:r>
              <a:rPr lang="cs-CZ" sz="2800" dirty="0" smtClean="0"/>
              <a:t> „O tunelu do Jablonné“</a:t>
            </a:r>
          </a:p>
          <a:p>
            <a:r>
              <a:rPr lang="cs-CZ" sz="2800" dirty="0" smtClean="0"/>
              <a:t>  „O vzniku kostela“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V roce 1905 pořízeny nové varhany</a:t>
            </a:r>
            <a:endParaRPr lang="cs-CZ" sz="2800" dirty="0"/>
          </a:p>
        </p:txBody>
      </p:sp>
      <p:sp>
        <p:nvSpPr>
          <p:cNvPr id="8" name="Tlačítko akce: Zpět nebo Předchozí 7">
            <a:hlinkClick r:id="rId4" action="ppaction://hlinksldjump" highlightClick="1"/>
          </p:cNvPr>
          <p:cNvSpPr/>
          <p:nvPr/>
        </p:nvSpPr>
        <p:spPr>
          <a:xfrm>
            <a:off x="10927552" y="5885644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1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8576" y="144006"/>
            <a:ext cx="10515600" cy="1325563"/>
          </a:xfrm>
        </p:spPr>
        <p:txBody>
          <a:bodyPr/>
          <a:lstStyle/>
          <a:p>
            <a:r>
              <a:rPr lang="cs-CZ" b="1" dirty="0" smtClean="0"/>
              <a:t>Zámek Jablonná nad Vltavou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22151" y="1645882"/>
            <a:ext cx="6492025" cy="4351338"/>
          </a:xfrm>
        </p:spPr>
        <p:txBody>
          <a:bodyPr/>
          <a:lstStyle/>
          <a:p>
            <a:pPr marL="457200" indent="-457200"/>
            <a:r>
              <a:rPr lang="cs-CZ" dirty="0"/>
              <a:t>První zmínka z roku 1318</a:t>
            </a:r>
          </a:p>
          <a:p>
            <a:pPr marL="457200" indent="-457200"/>
            <a:r>
              <a:rPr lang="cs-CZ" dirty="0" smtClean="0"/>
              <a:t>V blízkosti </a:t>
            </a:r>
            <a:r>
              <a:rPr lang="cs-CZ" dirty="0"/>
              <a:t>Slapské přehrady</a:t>
            </a:r>
          </a:p>
          <a:p>
            <a:pPr marL="457200" indent="-457200"/>
            <a:r>
              <a:rPr lang="cs-CZ" dirty="0"/>
              <a:t>Nyní expozice klasického nábytku</a:t>
            </a:r>
          </a:p>
          <a:p>
            <a:pPr marL="457200" indent="-457200"/>
            <a:r>
              <a:rPr lang="cs-CZ" dirty="0"/>
              <a:t>Kulturní památka ČR</a:t>
            </a:r>
          </a:p>
          <a:p>
            <a:pPr marL="457200" indent="-457200"/>
            <a:r>
              <a:rPr lang="cs-CZ" dirty="0"/>
              <a:t>Přilehlý zámecký park</a:t>
            </a:r>
          </a:p>
          <a:p>
            <a:pPr marL="457200" indent="-457200"/>
            <a:r>
              <a:rPr lang="cs-CZ" dirty="0" smtClean="0"/>
              <a:t>Žádaný </a:t>
            </a:r>
            <a:r>
              <a:rPr lang="cs-CZ" dirty="0"/>
              <a:t>turistický cíl</a:t>
            </a:r>
          </a:p>
          <a:p>
            <a:pPr marL="457200" indent="-457200"/>
            <a:r>
              <a:rPr lang="cs-CZ" dirty="0"/>
              <a:t>Svatební obřady a prohlídky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293256"/>
            <a:ext cx="6271952" cy="4703964"/>
          </a:xfrm>
          <a:prstGeom prst="rect">
            <a:avLst/>
          </a:prstGeom>
        </p:spPr>
      </p:pic>
      <p:sp>
        <p:nvSpPr>
          <p:cNvPr id="6" name="Tlačítko akce: Zpět nebo Předchozí 5">
            <a:hlinkClick r:id="rId3" action="ppaction://hlinksldjump" highlightClick="1"/>
          </p:cNvPr>
          <p:cNvSpPr/>
          <p:nvPr/>
        </p:nvSpPr>
        <p:spPr>
          <a:xfrm>
            <a:off x="10927552" y="5885644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09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2" y="0"/>
            <a:ext cx="2575195" cy="6858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Délka trasy      - 12,4 km</a:t>
            </a:r>
          </a:p>
          <a:p>
            <a:r>
              <a:rPr lang="cs-CZ" dirty="0" smtClean="0"/>
              <a:t>Začátek v Neveklově, dále přes obec Křečovice</a:t>
            </a:r>
          </a:p>
          <a:p>
            <a:r>
              <a:rPr lang="cs-CZ" dirty="0" smtClean="0"/>
              <a:t>Doporučená zastávka: Křečovice, rozhledna Osečany</a:t>
            </a:r>
          </a:p>
          <a:p>
            <a:r>
              <a:rPr lang="cs-CZ" dirty="0" smtClean="0"/>
              <a:t>Modrá trasa vyznačuje lesní cestu od parkoviště (přístupné pro kolo)</a:t>
            </a:r>
          </a:p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07" y="0"/>
            <a:ext cx="9623893" cy="6858000"/>
          </a:xfrm>
        </p:spPr>
      </p:pic>
      <p:sp>
        <p:nvSpPr>
          <p:cNvPr id="9" name="Ovál 8">
            <a:hlinkClick r:id="rId3" action="ppaction://hlinksldjump"/>
          </p:cNvPr>
          <p:cNvSpPr/>
          <p:nvPr/>
        </p:nvSpPr>
        <p:spPr>
          <a:xfrm>
            <a:off x="7634371" y="2523709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lačítko akce: Domů 9">
            <a:hlinkClick r:id="rId4" action="ppaction://hlinksldjump" highlightClick="1"/>
          </p:cNvPr>
          <p:cNvSpPr/>
          <p:nvPr/>
        </p:nvSpPr>
        <p:spPr>
          <a:xfrm>
            <a:off x="11114811" y="558046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hlinkClick r:id="rId5" action="ppaction://hlinksldjump"/>
          </p:cNvPr>
          <p:cNvSpPr/>
          <p:nvPr/>
        </p:nvSpPr>
        <p:spPr>
          <a:xfrm>
            <a:off x="6015433" y="5151840"/>
            <a:ext cx="409432" cy="40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6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7792" y="192724"/>
            <a:ext cx="10515600" cy="1325563"/>
          </a:xfrm>
        </p:spPr>
        <p:txBody>
          <a:bodyPr/>
          <a:lstStyle/>
          <a:p>
            <a:r>
              <a:rPr lang="cs-CZ" b="1" dirty="0" smtClean="0"/>
              <a:t>Rozhledna Drahoušek u Oseč</a:t>
            </a:r>
            <a:r>
              <a:rPr lang="cs-CZ" dirty="0" smtClean="0"/>
              <a:t>an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0333" y="1965519"/>
            <a:ext cx="3746820" cy="281011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40" y="1497166"/>
            <a:ext cx="4995760" cy="374682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-1" y="1754155"/>
            <a:ext cx="38712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Nachází se nedaleko od Křečovic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Parkování asi 650 metrů od rozhledny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Krásný výhled na Sedlčansko a </a:t>
            </a:r>
            <a:r>
              <a:rPr lang="cs-CZ" sz="2800" dirty="0" err="1" smtClean="0"/>
              <a:t>Neveklovsko</a:t>
            </a:r>
            <a:endParaRPr lang="cs-CZ" sz="2800" dirty="0" smtClean="0"/>
          </a:p>
        </p:txBody>
      </p:sp>
      <p:sp>
        <p:nvSpPr>
          <p:cNvPr id="9" name="Tlačítko akce: Zpět nebo Předchozí 8">
            <a:hlinkClick r:id="rId4" action="ppaction://hlinksldjump" highlightClick="1"/>
          </p:cNvPr>
          <p:cNvSpPr/>
          <p:nvPr/>
        </p:nvSpPr>
        <p:spPr>
          <a:xfrm>
            <a:off x="10927552" y="5885644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7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1702" y="96055"/>
            <a:ext cx="3043335" cy="1325563"/>
          </a:xfrm>
        </p:spPr>
        <p:txBody>
          <a:bodyPr/>
          <a:lstStyle/>
          <a:p>
            <a:r>
              <a:rPr lang="cs-CZ" b="1" dirty="0" smtClean="0"/>
              <a:t>Křečovice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5532" y="1265788"/>
            <a:ext cx="10515600" cy="4351338"/>
          </a:xfrm>
        </p:spPr>
        <p:txBody>
          <a:bodyPr/>
          <a:lstStyle/>
          <a:p>
            <a:r>
              <a:rPr lang="cs-CZ" dirty="0" smtClean="0"/>
              <a:t>Malebná obec mezi Sedlčany a Neveklovem</a:t>
            </a:r>
          </a:p>
          <a:p>
            <a:r>
              <a:rPr lang="cs-CZ" dirty="0" smtClean="0"/>
              <a:t>Natáčel se zde film Vesničko má středisková</a:t>
            </a:r>
          </a:p>
          <a:p>
            <a:r>
              <a:rPr lang="cs-CZ" dirty="0" smtClean="0"/>
              <a:t>Do dnešních dob zůstal na vjezdu do ZD nápis JZD mír Neveklov</a:t>
            </a:r>
          </a:p>
          <a:p>
            <a:r>
              <a:rPr lang="cs-CZ" dirty="0" smtClean="0"/>
              <a:t>Návštěvník si může prohlédnout: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 dům J. Suka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</a:t>
            </a:r>
            <a:r>
              <a:rPr lang="cs-CZ" dirty="0" smtClean="0"/>
              <a:t>hrob J. Suka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</a:t>
            </a:r>
            <a:r>
              <a:rPr lang="cs-CZ" dirty="0" smtClean="0"/>
              <a:t>Sukovu mohylu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</p:txBody>
      </p:sp>
      <p:pic>
        <p:nvPicPr>
          <p:cNvPr id="5" name="Obrázek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23" y="5885645"/>
            <a:ext cx="883642" cy="6954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51" y="3263742"/>
            <a:ext cx="4423148" cy="3317361"/>
          </a:xfrm>
          <a:prstGeom prst="rect">
            <a:avLst/>
          </a:prstGeom>
        </p:spPr>
      </p:pic>
      <p:sp>
        <p:nvSpPr>
          <p:cNvPr id="8" name="Tlačítko akce: Zpět nebo Předchozí 7">
            <a:hlinkClick r:id="rId5" action="ppaction://hlinksldjump" highlightClick="1"/>
          </p:cNvPr>
          <p:cNvSpPr/>
          <p:nvPr/>
        </p:nvSpPr>
        <p:spPr>
          <a:xfrm>
            <a:off x="10927552" y="5885644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0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-1587"/>
            <a:ext cx="5801784" cy="4351338"/>
          </a:xfrm>
        </p:spPr>
      </p:pic>
      <p:sp>
        <p:nvSpPr>
          <p:cNvPr id="4" name="Tlačítko akce: Zpět nebo Předchozí 3">
            <a:hlinkClick r:id="rId3" action="ppaction://hlinksldjump" highlightClick="1"/>
          </p:cNvPr>
          <p:cNvSpPr/>
          <p:nvPr/>
        </p:nvSpPr>
        <p:spPr>
          <a:xfrm>
            <a:off x="10973873" y="5829233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21" y="-1587"/>
            <a:ext cx="5803900" cy="43529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669" y="4663281"/>
            <a:ext cx="2508249" cy="18811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3396" y="4663282"/>
            <a:ext cx="2508249" cy="18811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56" y="4348064"/>
            <a:ext cx="3346580" cy="25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2" y="0"/>
            <a:ext cx="2575195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Délka trasy      - 16,3 km</a:t>
            </a:r>
          </a:p>
          <a:p>
            <a:r>
              <a:rPr lang="cs-CZ" dirty="0" smtClean="0"/>
              <a:t>Začátek v Neveklově, dále přes obec Křečovice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07" y="0"/>
            <a:ext cx="9623893" cy="6858000"/>
          </a:xfrm>
        </p:spPr>
      </p:pic>
      <p:sp>
        <p:nvSpPr>
          <p:cNvPr id="7" name="Tlačítko akce: Domů 6">
            <a:hlinkClick r:id="rId3" action="ppaction://hlinksldjump" highlightClick="1"/>
          </p:cNvPr>
          <p:cNvSpPr/>
          <p:nvPr/>
        </p:nvSpPr>
        <p:spPr>
          <a:xfrm>
            <a:off x="11191615" y="5598774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7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2" y="0"/>
            <a:ext cx="2575195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Délka trasy      - 14 km</a:t>
            </a:r>
          </a:p>
          <a:p>
            <a:r>
              <a:rPr lang="cs-CZ" dirty="0" smtClean="0"/>
              <a:t>Začátek v Neveklově, dále přes obce </a:t>
            </a:r>
            <a:r>
              <a:rPr lang="cs-CZ" dirty="0" err="1" smtClean="0"/>
              <a:t>Spolí</a:t>
            </a:r>
            <a:r>
              <a:rPr lang="cs-CZ" dirty="0" smtClean="0"/>
              <a:t>, Strážovice, Hořetice, </a:t>
            </a:r>
            <a:r>
              <a:rPr lang="cs-CZ" dirty="0" err="1" smtClean="0"/>
              <a:t>Vráce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07" y="0"/>
            <a:ext cx="9623893" cy="6858000"/>
          </a:xfrm>
        </p:spPr>
      </p:pic>
      <p:sp>
        <p:nvSpPr>
          <p:cNvPr id="7" name="Tlačítko akce: Domů 6">
            <a:hlinkClick r:id="rId3" action="ppaction://hlinksldjump" highlightClick="1"/>
          </p:cNvPr>
          <p:cNvSpPr/>
          <p:nvPr/>
        </p:nvSpPr>
        <p:spPr>
          <a:xfrm>
            <a:off x="11130846" y="5580846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0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 smtClean="0"/>
              <a:t>Kostínek</a:t>
            </a:r>
            <a:r>
              <a:rPr lang="cs-CZ" dirty="0" smtClean="0"/>
              <a:t> A. – Fotoarchiv – </a:t>
            </a:r>
            <a:r>
              <a:rPr lang="cs-CZ" dirty="0" err="1" smtClean="0"/>
              <a:t>Neveklovsko</a:t>
            </a:r>
            <a:endParaRPr lang="cs-CZ" dirty="0" smtClean="0"/>
          </a:p>
          <a:p>
            <a:r>
              <a:rPr lang="cs-CZ" dirty="0" smtClean="0"/>
              <a:t>BENEŠ, RNDr. Vojtěch. </a:t>
            </a:r>
            <a:r>
              <a:rPr lang="cs-CZ" i="1" dirty="0" err="1" smtClean="0"/>
              <a:t>Neveklov</a:t>
            </a:r>
            <a:r>
              <a:rPr lang="cs-CZ" i="1" dirty="0" smtClean="0"/>
              <a:t> - 720 let</a:t>
            </a:r>
            <a:r>
              <a:rPr lang="cs-CZ" dirty="0" smtClean="0"/>
              <a:t>. </a:t>
            </a:r>
            <a:r>
              <a:rPr lang="cs-CZ" dirty="0" err="1" smtClean="0"/>
              <a:t>Neveklov</a:t>
            </a:r>
            <a:r>
              <a:rPr lang="cs-CZ" dirty="0" smtClean="0"/>
              <a:t>, 2005.</a:t>
            </a:r>
          </a:p>
          <a:p>
            <a:r>
              <a:rPr lang="cs-CZ" dirty="0" smtClean="0"/>
              <a:t>KOS, Ing. Petr. </a:t>
            </a:r>
            <a:r>
              <a:rPr lang="cs-CZ" i="1" dirty="0" smtClean="0"/>
              <a:t>Cvičiště Benešov - vstup zakázán</a:t>
            </a:r>
            <a:r>
              <a:rPr lang="cs-CZ" dirty="0" smtClean="0"/>
              <a:t>. 2012. ISBN 978-80-904655-6-5.</a:t>
            </a:r>
          </a:p>
          <a:p>
            <a:r>
              <a:rPr lang="cs-CZ" i="1" dirty="0" smtClean="0"/>
              <a:t>Obec </a:t>
            </a:r>
            <a:r>
              <a:rPr lang="cs-CZ" i="1" dirty="0" err="1" smtClean="0"/>
              <a:t>Křečovice</a:t>
            </a:r>
            <a:r>
              <a:rPr lang="cs-CZ" dirty="0" smtClean="0"/>
              <a:t> [online]. [cit. 2019-01-27]. Dostupné z: http://www.obec-</a:t>
            </a:r>
            <a:r>
              <a:rPr lang="cs-CZ" dirty="0" err="1" smtClean="0"/>
              <a:t>krecovice.cz</a:t>
            </a:r>
            <a:r>
              <a:rPr lang="cs-CZ" dirty="0" smtClean="0"/>
              <a:t>/osady/</a:t>
            </a:r>
            <a:r>
              <a:rPr lang="cs-CZ" dirty="0" err="1" smtClean="0"/>
              <a:t>nahoruby</a:t>
            </a:r>
            <a:r>
              <a:rPr lang="cs-CZ" dirty="0" smtClean="0"/>
              <a:t>/</a:t>
            </a:r>
          </a:p>
          <a:p>
            <a:r>
              <a:rPr lang="cs-CZ" i="1" dirty="0" smtClean="0"/>
              <a:t>Zámek </a:t>
            </a:r>
            <a:r>
              <a:rPr lang="cs-CZ" i="1" dirty="0" err="1" smtClean="0"/>
              <a:t>Radíč</a:t>
            </a:r>
            <a:r>
              <a:rPr lang="cs-CZ" dirty="0" smtClean="0"/>
              <a:t> [online]. [cit. 2019-01-27]. Dostupné z: https://www.zamek-radic.cz</a:t>
            </a:r>
          </a:p>
          <a:p>
            <a:r>
              <a:rPr lang="cs-CZ" i="1" dirty="0" smtClean="0"/>
              <a:t>Zámek Jablonná nad Vltavou</a:t>
            </a:r>
            <a:r>
              <a:rPr lang="cs-CZ" dirty="0" smtClean="0"/>
              <a:t>  [online]. [cit. 2019-01-14]. Dostupné z: http://www.</a:t>
            </a:r>
            <a:r>
              <a:rPr lang="cs-CZ" dirty="0" err="1" smtClean="0"/>
              <a:t>zamekjablonna.cz</a:t>
            </a:r>
            <a:r>
              <a:rPr lang="cs-CZ" dirty="0" smtClean="0"/>
              <a:t>/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</a:p>
          <a:p>
            <a:r>
              <a:rPr lang="cs-CZ" dirty="0" err="1" smtClean="0"/>
              <a:t>Google</a:t>
            </a:r>
            <a:r>
              <a:rPr lang="cs-CZ" dirty="0" smtClean="0"/>
              <a:t> </a:t>
            </a:r>
            <a:r>
              <a:rPr lang="cs-CZ" dirty="0" err="1" smtClean="0"/>
              <a:t>Earth</a:t>
            </a:r>
            <a:r>
              <a:rPr lang="cs-CZ" dirty="0" smtClean="0"/>
              <a:t>. [software]. [přístup 12. září 2018]. Dostupné z: https://www.google.cz/intl/cs/earth/download/gep/agree.html</a:t>
            </a:r>
          </a:p>
          <a:p>
            <a:r>
              <a:rPr lang="cs-CZ" i="1" dirty="0" err="1" smtClean="0"/>
              <a:t>Cs.wikipedia.org</a:t>
            </a:r>
            <a:r>
              <a:rPr lang="cs-CZ" dirty="0" smtClean="0"/>
              <a:t> [online]. [cit. 2019-01-27]. Dostupné z: https://cs.wikipedia.org/wiki/Jan_Heřman</a:t>
            </a:r>
          </a:p>
          <a:p>
            <a:r>
              <a:rPr lang="cs-CZ" i="1" dirty="0" err="1" smtClean="0"/>
              <a:t>Wikipedia</a:t>
            </a:r>
            <a:r>
              <a:rPr lang="cs-CZ" i="1" dirty="0" smtClean="0"/>
              <a:t> </a:t>
            </a:r>
            <a:r>
              <a:rPr lang="cs-CZ" dirty="0" smtClean="0"/>
              <a:t>[online]. [cit. 2018-11-13]. Dostupné z: https://cs.wikipedia.org/wiki/Informace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1896" y="111737"/>
            <a:ext cx="2951205" cy="878789"/>
          </a:xfrm>
        </p:spPr>
        <p:txBody>
          <a:bodyPr/>
          <a:lstStyle/>
          <a:p>
            <a:r>
              <a:rPr lang="cs-CZ" b="1" dirty="0" smtClean="0"/>
              <a:t>Kožlí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77756"/>
            <a:ext cx="6131011" cy="4351338"/>
          </a:xfrm>
        </p:spPr>
        <p:txBody>
          <a:bodyPr/>
          <a:lstStyle/>
          <a:p>
            <a:r>
              <a:rPr lang="cs-CZ" dirty="0" smtClean="0"/>
              <a:t>Nabízí vyhlídkovou procházku</a:t>
            </a:r>
          </a:p>
          <a:p>
            <a:r>
              <a:rPr lang="cs-CZ" dirty="0" smtClean="0"/>
              <a:t>Automobil možno zaparkovat na odpočívadle nedaleko </a:t>
            </a:r>
            <a:r>
              <a:rPr lang="cs-CZ" dirty="0" err="1" smtClean="0"/>
              <a:t>Vatěkova</a:t>
            </a:r>
            <a:r>
              <a:rPr lang="cs-CZ" dirty="0" smtClean="0"/>
              <a:t>,</a:t>
            </a:r>
            <a:r>
              <a:rPr lang="cs-CZ" dirty="0"/>
              <a:t> </a:t>
            </a:r>
            <a:r>
              <a:rPr lang="cs-CZ" dirty="0" smtClean="0"/>
              <a:t>případně na odpočívadle za </a:t>
            </a:r>
            <a:r>
              <a:rPr lang="cs-CZ" dirty="0" err="1"/>
              <a:t>Tismí</a:t>
            </a:r>
            <a:endParaRPr lang="cs-CZ" dirty="0" smtClean="0"/>
          </a:p>
          <a:p>
            <a:r>
              <a:rPr lang="cs-CZ" dirty="0" smtClean="0"/>
              <a:t>Nacházejí se zde trosky tvrze Kožlí či </a:t>
            </a:r>
            <a:r>
              <a:rPr lang="cs-CZ" dirty="0"/>
              <a:t>v</a:t>
            </a:r>
            <a:r>
              <a:rPr lang="cs-CZ" dirty="0" smtClean="0"/>
              <a:t>ýklenková kaplička</a:t>
            </a:r>
          </a:p>
          <a:p>
            <a:r>
              <a:rPr lang="cs-CZ" dirty="0"/>
              <a:t>V</a:t>
            </a:r>
            <a:r>
              <a:rPr lang="cs-CZ" dirty="0" smtClean="0"/>
              <a:t>yhlídka na okolí, malá jeskynní taverna</a:t>
            </a:r>
            <a:endParaRPr lang="cs-CZ" dirty="0"/>
          </a:p>
        </p:txBody>
      </p:sp>
      <p:sp>
        <p:nvSpPr>
          <p:cNvPr id="4" name="Tlačítko akce: Domů 3">
            <a:hlinkClick r:id="rId2" action="ppaction://hlinksldjump" highlightClick="1"/>
          </p:cNvPr>
          <p:cNvSpPr/>
          <p:nvPr/>
        </p:nvSpPr>
        <p:spPr>
          <a:xfrm>
            <a:off x="2014905" y="5729094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>
            <a:off x="984594" y="5729094"/>
            <a:ext cx="739463" cy="6970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9853" y="1426066"/>
            <a:ext cx="5948337" cy="446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8151" y="0"/>
            <a:ext cx="1494453" cy="1325563"/>
          </a:xfrm>
        </p:spPr>
        <p:txBody>
          <a:bodyPr/>
          <a:lstStyle/>
          <a:p>
            <a:r>
              <a:rPr lang="cs-CZ" b="1" dirty="0" smtClean="0"/>
              <a:t>Kožlí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9" y="1313919"/>
            <a:ext cx="5801784" cy="4351338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lačítko akce: Dopředu nebo Další 4">
            <a:hlinkClick r:id="rId4" action="ppaction://hlinksldjump" highlightClick="1"/>
          </p:cNvPr>
          <p:cNvSpPr/>
          <p:nvPr/>
        </p:nvSpPr>
        <p:spPr>
          <a:xfrm>
            <a:off x="9453092" y="5885645"/>
            <a:ext cx="739463" cy="6970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Zpět nebo Předchozí 5">
            <a:hlinkClick r:id="rId5" action="ppaction://hlinksldjump" highlightClick="1"/>
          </p:cNvPr>
          <p:cNvSpPr/>
          <p:nvPr/>
        </p:nvSpPr>
        <p:spPr>
          <a:xfrm>
            <a:off x="8474299" y="5885645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86" y="1313919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Kožlí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6" y="1340433"/>
            <a:ext cx="5801784" cy="4351338"/>
          </a:xfrm>
        </p:spPr>
      </p:pic>
      <p:sp>
        <p:nvSpPr>
          <p:cNvPr id="4" name="Tlačítko akce: Domů 3">
            <a:hlinkClick r:id="rId3" action="ppaction://hlinksldjump" highlightClick="1"/>
          </p:cNvPr>
          <p:cNvSpPr/>
          <p:nvPr/>
        </p:nvSpPr>
        <p:spPr>
          <a:xfrm>
            <a:off x="10483403" y="5885645"/>
            <a:ext cx="695459" cy="6954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lačítko akce: Zpět nebo Předchozí 4">
            <a:hlinkClick r:id="rId4" action="ppaction://hlinksldjump" highlightClick="1"/>
          </p:cNvPr>
          <p:cNvSpPr/>
          <p:nvPr/>
        </p:nvSpPr>
        <p:spPr>
          <a:xfrm>
            <a:off x="8569818" y="5885645"/>
            <a:ext cx="759853" cy="6954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rId5" action="ppaction://hlinksldjump" highlightClick="1"/>
          </p:cNvPr>
          <p:cNvSpPr/>
          <p:nvPr/>
        </p:nvSpPr>
        <p:spPr>
          <a:xfrm>
            <a:off x="9536805" y="5885645"/>
            <a:ext cx="739463" cy="6970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54" y="1336011"/>
            <a:ext cx="5807680" cy="435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1703</Words>
  <Application>Microsoft Office PowerPoint</Application>
  <PresentationFormat>Širokoúhlá obrazovka</PresentationFormat>
  <Paragraphs>362</Paragraphs>
  <Slides>69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Zámek Jablonná nad Vltavou</vt:lpstr>
      <vt:lpstr>Kožlí</vt:lpstr>
      <vt:lpstr>Kožlí</vt:lpstr>
      <vt:lpstr>Kožlí</vt:lpstr>
      <vt:lpstr>Zámek Konopiště</vt:lpstr>
      <vt:lpstr>Kostel Bělice</vt:lpstr>
      <vt:lpstr>Zámek Tloskov</vt:lpstr>
      <vt:lpstr>Zdravotní středisko</vt:lpstr>
      <vt:lpstr>Sokolovna v Neveklově</vt:lpstr>
      <vt:lpstr>Kostel sv. Havla</vt:lpstr>
      <vt:lpstr>Prezentace aplikace PowerPoint</vt:lpstr>
      <vt:lpstr>Kostel Československé církve husitské</vt:lpstr>
      <vt:lpstr>Rozhledna Neštětice</vt:lpstr>
      <vt:lpstr>Památník padlým v 1. sv. válce</vt:lpstr>
      <vt:lpstr>Památník vystěhování Neveklovska</vt:lpstr>
      <vt:lpstr>Morový sloup</vt:lpstr>
      <vt:lpstr>Stará radnice</vt:lpstr>
      <vt:lpstr>Knihovna Neveklov</vt:lpstr>
      <vt:lpstr>Křečovice</vt:lpstr>
      <vt:lpstr>Prezentace aplikace PowerPoint</vt:lpstr>
      <vt:lpstr>Farnost Neveklov</vt:lpstr>
      <vt:lpstr>Farma Skalka</vt:lpstr>
      <vt:lpstr>Zámek Radíč</vt:lpstr>
      <vt:lpstr>Sraz Zetorů v Nahorubech</vt:lpstr>
      <vt:lpstr>Retroautomuzem Strnadice</vt:lpstr>
      <vt:lpstr>Den depa Benešov</vt:lpstr>
      <vt:lpstr>Obchodní akademie Neveklov</vt:lpstr>
      <vt:lpstr>Společenské akce v Neveklově</vt:lpstr>
      <vt:lpstr>Skládka Přibyšice</vt:lpstr>
      <vt:lpstr>Letecký den v Nesvačilech</vt:lpstr>
      <vt:lpstr>Významné osobnosti</vt:lpstr>
      <vt:lpstr>Jan Heřman</vt:lpstr>
      <vt:lpstr>Josef Suk (starší)</vt:lpstr>
      <vt:lpstr>Jan Kubelík</vt:lpstr>
      <vt:lpstr>Základní škola Jana Kubelíka</vt:lpstr>
      <vt:lpstr>Pohledy na Neveklov</vt:lpstr>
      <vt:lpstr>Historie Neveklova před II. sv. válkou</vt:lpstr>
      <vt:lpstr>Historie Neveklova během II. sv. války</vt:lpstr>
      <vt:lpstr>Historie Neveklova během II. sv. války</vt:lpstr>
      <vt:lpstr>Historie Neveklova po II. sv. válce</vt:lpstr>
      <vt:lpstr>Židovská synagoga v Neveklově</vt:lpstr>
      <vt:lpstr>Trapistický klášter Naší Paní nad Vltavou</vt:lpstr>
      <vt:lpstr>Hasičská zbrojnice Neveklov</vt:lpstr>
      <vt:lpstr>Rozhledna Drahoušek u Osečan</vt:lpstr>
      <vt:lpstr>Kaplička v Neveklově</vt:lpstr>
      <vt:lpstr>Kostel sv. Václava</vt:lpstr>
      <vt:lpstr>Informace o Neveklově</vt:lpstr>
      <vt:lpstr>Infocentrum Neveklov</vt:lpstr>
      <vt:lpstr>Městský úřad Neveklov</vt:lpstr>
      <vt:lpstr>Slapská přehrada</vt:lpstr>
      <vt:lpstr>Akce v okolí</vt:lpstr>
      <vt:lpstr>Prezentace aplikace PowerPoint</vt:lpstr>
      <vt:lpstr>Prezentace aplikace PowerPoint</vt:lpstr>
      <vt:lpstr>Rozhledna Neštětice</vt:lpstr>
      <vt:lpstr>Prezentace aplikace PowerPoint</vt:lpstr>
      <vt:lpstr>Kostel Bělice</vt:lpstr>
      <vt:lpstr>Zámek Jablonná nad Vltavou</vt:lpstr>
      <vt:lpstr>Prezentace aplikace PowerPoint</vt:lpstr>
      <vt:lpstr>Rozhledna Drahoušek u Osečan</vt:lpstr>
      <vt:lpstr>Křečovice</vt:lpstr>
      <vt:lpstr>Prezentace aplikace PowerPoint</vt:lpstr>
      <vt:lpstr>Prezentace aplikace PowerPoint</vt:lpstr>
      <vt:lpstr>Prezentace aplikace PowerPoint</vt:lpstr>
      <vt:lpstr>Použité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Neveklov</dc:title>
  <dc:creator>Tonda</dc:creator>
  <cp:lastModifiedBy>Hulanová Miroslava</cp:lastModifiedBy>
  <cp:revision>92</cp:revision>
  <dcterms:created xsi:type="dcterms:W3CDTF">2018-11-12T17:54:25Z</dcterms:created>
  <dcterms:modified xsi:type="dcterms:W3CDTF">2019-10-08T10:45:02Z</dcterms:modified>
</cp:coreProperties>
</file>